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 id="2147483790" r:id="rId5"/>
  </p:sldMasterIdLst>
  <p:notesMasterIdLst>
    <p:notesMasterId r:id="rId28"/>
  </p:notesMasterIdLst>
  <p:sldIdLst>
    <p:sldId id="3825" r:id="rId6"/>
    <p:sldId id="3843" r:id="rId7"/>
    <p:sldId id="3836" r:id="rId8"/>
    <p:sldId id="3826" r:id="rId9"/>
    <p:sldId id="3828" r:id="rId10"/>
    <p:sldId id="300" r:id="rId11"/>
    <p:sldId id="3837" r:id="rId12"/>
    <p:sldId id="3839" r:id="rId13"/>
    <p:sldId id="3848" r:id="rId14"/>
    <p:sldId id="3794" r:id="rId15"/>
    <p:sldId id="3849" r:id="rId16"/>
    <p:sldId id="3850" r:id="rId17"/>
    <p:sldId id="3851" r:id="rId18"/>
    <p:sldId id="3852" r:id="rId19"/>
    <p:sldId id="3846" r:id="rId20"/>
    <p:sldId id="3847" r:id="rId21"/>
    <p:sldId id="3841" r:id="rId22"/>
    <p:sldId id="3791" r:id="rId23"/>
    <p:sldId id="3842" r:id="rId24"/>
    <p:sldId id="3829" r:id="rId25"/>
    <p:sldId id="3833" r:id="rId26"/>
    <p:sldId id="3834"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2023</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2023</a:t>
          </a:r>
        </a:p>
        <a:p>
          <a:r>
            <a:rPr lang="en-US" b="0" u="none" dirty="0"/>
            <a:t>School Leadership completed 2023-2024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2023</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SY24-25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0D13E-8387-497F-9AE9-0CA64B11321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B9D68F0-EE5D-4AEA-8EF6-E4C3A02DEDA6}">
      <dgm:prSet phldrT="[Text]" custT="1"/>
      <dgm:spPr>
        <a:solidFill>
          <a:schemeClr val="accent1"/>
        </a:solidFill>
      </dgm:spPr>
      <dgm:t>
        <a:bodyPr vert="vert"/>
        <a:lstStyle/>
        <a:p>
          <a:r>
            <a:rPr lang="en-US" sz="2400" b="1" dirty="0">
              <a:solidFill>
                <a:schemeClr val="tx2"/>
              </a:solidFill>
            </a:rPr>
            <a:t>If not, which CIP Goal(s) are missing and should be added to the Strategic Plan?</a:t>
          </a:r>
          <a:endParaRPr lang="en-US" sz="2400" dirty="0"/>
        </a:p>
      </dgm:t>
    </dgm:pt>
    <dgm:pt modelId="{7BCD8C26-3E7F-47A3-9D33-56476FC36C16}" type="parTrans" cxnId="{3558A27A-8DF5-4AB3-82F1-C28227EBF48F}">
      <dgm:prSet/>
      <dgm:spPr/>
      <dgm:t>
        <a:bodyPr/>
        <a:lstStyle/>
        <a:p>
          <a:endParaRPr lang="en-US"/>
        </a:p>
      </dgm:t>
    </dgm:pt>
    <dgm:pt modelId="{839B795F-49C1-494A-900B-A0C1FB705537}" type="sibTrans" cxnId="{3558A27A-8DF5-4AB3-82F1-C28227EBF48F}">
      <dgm:prSet/>
      <dgm:spPr/>
      <dgm:t>
        <a:bodyPr/>
        <a:lstStyle/>
        <a:p>
          <a:endParaRPr lang="en-US"/>
        </a:p>
      </dgm:t>
    </dgm:pt>
    <dgm:pt modelId="{846D2822-EEF6-4383-AC22-42B1E37D5EB2}">
      <dgm:prSet phldrT="[Text]" phldr="1"/>
      <dgm:spPr/>
      <dgm:t>
        <a:bodyPr/>
        <a:lstStyle/>
        <a:p>
          <a:endParaRPr lang="en-US"/>
        </a:p>
      </dgm:t>
    </dgm:pt>
    <dgm:pt modelId="{78C56BFC-64AE-452D-B9A1-DD2A467FDBE1}" type="parTrans" cxnId="{3F7A286B-1A01-4EEE-BD7D-3A63C6760E53}">
      <dgm:prSet/>
      <dgm:spPr/>
      <dgm:t>
        <a:bodyPr/>
        <a:lstStyle/>
        <a:p>
          <a:endParaRPr lang="en-US"/>
        </a:p>
      </dgm:t>
    </dgm:pt>
    <dgm:pt modelId="{C980D98E-9DFB-4FEF-BE8F-BAE761BCE05A}" type="sibTrans" cxnId="{3F7A286B-1A01-4EEE-BD7D-3A63C6760E53}">
      <dgm:prSet/>
      <dgm:spPr/>
      <dgm:t>
        <a:bodyPr/>
        <a:lstStyle/>
        <a:p>
          <a:endParaRPr lang="en-US"/>
        </a:p>
      </dgm:t>
    </dgm:pt>
    <dgm:pt modelId="{6BCA434A-9E79-40A6-9DBA-AC74ADA4C1A5}">
      <dgm:prSet phldrT="[Text]" phldr="1"/>
      <dgm:spPr/>
      <dgm:t>
        <a:bodyPr/>
        <a:lstStyle/>
        <a:p>
          <a:endParaRPr lang="en-US"/>
        </a:p>
      </dgm:t>
    </dgm:pt>
    <dgm:pt modelId="{6AFB04C1-FD02-45B4-A60D-C60703F9B20E}" type="parTrans" cxnId="{7C32A66E-5D30-4A7E-AE22-B89A7304F846}">
      <dgm:prSet/>
      <dgm:spPr/>
      <dgm:t>
        <a:bodyPr/>
        <a:lstStyle/>
        <a:p>
          <a:endParaRPr lang="en-US"/>
        </a:p>
      </dgm:t>
    </dgm:pt>
    <dgm:pt modelId="{5970831F-3F18-459B-9C87-D89FE94C007B}" type="sibTrans" cxnId="{7C32A66E-5D30-4A7E-AE22-B89A7304F846}">
      <dgm:prSet/>
      <dgm:spPr/>
      <dgm:t>
        <a:bodyPr/>
        <a:lstStyle/>
        <a:p>
          <a:endParaRPr lang="en-US"/>
        </a:p>
      </dgm:t>
    </dgm:pt>
    <dgm:pt modelId="{C73A12E2-3E56-495C-BE90-65A1523332DD}">
      <dgm:prSet phldrT="[Text]" phldr="1"/>
      <dgm:spPr/>
      <dgm:t>
        <a:bodyPr/>
        <a:lstStyle/>
        <a:p>
          <a:endParaRPr lang="en-US"/>
        </a:p>
      </dgm:t>
    </dgm:pt>
    <dgm:pt modelId="{564B08E0-503F-4382-8A0F-61A1552F9B07}" type="parTrans" cxnId="{AADDAFB4-3174-4E5B-97DC-66D49034DA36}">
      <dgm:prSet/>
      <dgm:spPr/>
      <dgm:t>
        <a:bodyPr/>
        <a:lstStyle/>
        <a:p>
          <a:endParaRPr lang="en-US"/>
        </a:p>
      </dgm:t>
    </dgm:pt>
    <dgm:pt modelId="{7ABB83F0-8F20-4AD7-A4AC-BC6642E8BE51}" type="sibTrans" cxnId="{AADDAFB4-3174-4E5B-97DC-66D49034DA36}">
      <dgm:prSet/>
      <dgm:spPr/>
      <dgm:t>
        <a:bodyPr/>
        <a:lstStyle/>
        <a:p>
          <a:endParaRPr lang="en-US"/>
        </a:p>
      </dgm:t>
    </dgm:pt>
    <dgm:pt modelId="{42250AB6-48ED-48D1-9C7C-853DD6BD4E7B}" type="pres">
      <dgm:prSet presAssocID="{8BB0D13E-8387-497F-9AE9-0CA64B11321E}" presName="Name0" presStyleCnt="0">
        <dgm:presLayoutVars>
          <dgm:chPref val="1"/>
          <dgm:dir/>
          <dgm:animOne val="branch"/>
          <dgm:animLvl val="lvl"/>
          <dgm:resizeHandles val="exact"/>
        </dgm:presLayoutVars>
      </dgm:prSet>
      <dgm:spPr/>
    </dgm:pt>
    <dgm:pt modelId="{74671C8D-E163-486F-97D1-38B8C6D9B609}" type="pres">
      <dgm:prSet presAssocID="{0B9D68F0-EE5D-4AEA-8EF6-E4C3A02DEDA6}" presName="root1" presStyleCnt="0"/>
      <dgm:spPr/>
    </dgm:pt>
    <dgm:pt modelId="{710BE217-76F0-48CD-A1EE-A7A1F3304CD0}" type="pres">
      <dgm:prSet presAssocID="{0B9D68F0-EE5D-4AEA-8EF6-E4C3A02DEDA6}" presName="LevelOneTextNode" presStyleLbl="node0" presStyleIdx="0" presStyleCnt="1" custScaleX="254134" custLinFactNeighborX="5695" custLinFactNeighborY="2053">
        <dgm:presLayoutVars>
          <dgm:chPref val="3"/>
        </dgm:presLayoutVars>
      </dgm:prSet>
      <dgm:spPr/>
    </dgm:pt>
    <dgm:pt modelId="{B7DE842F-D1F7-4708-9E23-6515F7E2D149}" type="pres">
      <dgm:prSet presAssocID="{0B9D68F0-EE5D-4AEA-8EF6-E4C3A02DEDA6}" presName="level2hierChild" presStyleCnt="0"/>
      <dgm:spPr/>
    </dgm:pt>
    <dgm:pt modelId="{62D5BCF4-0934-4551-A5C6-836652AD2D65}" type="pres">
      <dgm:prSet presAssocID="{78C56BFC-64AE-452D-B9A1-DD2A467FDBE1}" presName="conn2-1" presStyleLbl="parChTrans1D2" presStyleIdx="0" presStyleCnt="3"/>
      <dgm:spPr/>
    </dgm:pt>
    <dgm:pt modelId="{76576176-C3AD-46B7-8553-4225A904B498}" type="pres">
      <dgm:prSet presAssocID="{78C56BFC-64AE-452D-B9A1-DD2A467FDBE1}" presName="connTx" presStyleLbl="parChTrans1D2" presStyleIdx="0" presStyleCnt="3"/>
      <dgm:spPr/>
    </dgm:pt>
    <dgm:pt modelId="{536C16F5-BD18-4AB9-BDAC-20C0F87A0AFA}" type="pres">
      <dgm:prSet presAssocID="{846D2822-EEF6-4383-AC22-42B1E37D5EB2}" presName="root2" presStyleCnt="0"/>
      <dgm:spPr/>
    </dgm:pt>
    <dgm:pt modelId="{1DEB3910-3FC8-43D5-828A-D0B35074EABF}" type="pres">
      <dgm:prSet presAssocID="{846D2822-EEF6-4383-AC22-42B1E37D5EB2}" presName="LevelTwoTextNode" presStyleLbl="node2" presStyleIdx="0" presStyleCnt="3">
        <dgm:presLayoutVars>
          <dgm:chPref val="3"/>
        </dgm:presLayoutVars>
      </dgm:prSet>
      <dgm:spPr/>
    </dgm:pt>
    <dgm:pt modelId="{9F06C3F8-7B4B-4322-B6C1-51CBD2899949}" type="pres">
      <dgm:prSet presAssocID="{846D2822-EEF6-4383-AC22-42B1E37D5EB2}" presName="level3hierChild" presStyleCnt="0"/>
      <dgm:spPr/>
    </dgm:pt>
    <dgm:pt modelId="{4E1DEAC2-8440-4296-A091-A13A8B0C4E4F}" type="pres">
      <dgm:prSet presAssocID="{6AFB04C1-FD02-45B4-A60D-C60703F9B20E}" presName="conn2-1" presStyleLbl="parChTrans1D2" presStyleIdx="1" presStyleCnt="3"/>
      <dgm:spPr/>
    </dgm:pt>
    <dgm:pt modelId="{8EFA0603-707B-455F-AA53-EA3740A9037C}" type="pres">
      <dgm:prSet presAssocID="{6AFB04C1-FD02-45B4-A60D-C60703F9B20E}" presName="connTx" presStyleLbl="parChTrans1D2" presStyleIdx="1" presStyleCnt="3"/>
      <dgm:spPr/>
    </dgm:pt>
    <dgm:pt modelId="{983A5A99-F758-4B79-87E6-C37305661535}" type="pres">
      <dgm:prSet presAssocID="{6BCA434A-9E79-40A6-9DBA-AC74ADA4C1A5}" presName="root2" presStyleCnt="0"/>
      <dgm:spPr/>
    </dgm:pt>
    <dgm:pt modelId="{51A8CE91-5B5E-414B-BC78-D9CC9585E8CD}" type="pres">
      <dgm:prSet presAssocID="{6BCA434A-9E79-40A6-9DBA-AC74ADA4C1A5}" presName="LevelTwoTextNode" presStyleLbl="node2" presStyleIdx="1" presStyleCnt="3">
        <dgm:presLayoutVars>
          <dgm:chPref val="3"/>
        </dgm:presLayoutVars>
      </dgm:prSet>
      <dgm:spPr/>
    </dgm:pt>
    <dgm:pt modelId="{E7D5B97E-F24F-4373-A984-1A7E476EFACC}" type="pres">
      <dgm:prSet presAssocID="{6BCA434A-9E79-40A6-9DBA-AC74ADA4C1A5}" presName="level3hierChild" presStyleCnt="0"/>
      <dgm:spPr/>
    </dgm:pt>
    <dgm:pt modelId="{91CD6F8A-3F78-4F19-8760-89D52AAC4EAB}" type="pres">
      <dgm:prSet presAssocID="{564B08E0-503F-4382-8A0F-61A1552F9B07}" presName="conn2-1" presStyleLbl="parChTrans1D2" presStyleIdx="2" presStyleCnt="3"/>
      <dgm:spPr/>
    </dgm:pt>
    <dgm:pt modelId="{D1E32447-AAA1-4FD5-AFDB-E128087230D6}" type="pres">
      <dgm:prSet presAssocID="{564B08E0-503F-4382-8A0F-61A1552F9B07}" presName="connTx" presStyleLbl="parChTrans1D2" presStyleIdx="2" presStyleCnt="3"/>
      <dgm:spPr/>
    </dgm:pt>
    <dgm:pt modelId="{C7761027-473C-41BC-9501-56683425E84C}" type="pres">
      <dgm:prSet presAssocID="{C73A12E2-3E56-495C-BE90-65A1523332DD}" presName="root2" presStyleCnt="0"/>
      <dgm:spPr/>
    </dgm:pt>
    <dgm:pt modelId="{125DE67B-1DAB-4CC4-9930-FDE6C64D3016}" type="pres">
      <dgm:prSet presAssocID="{C73A12E2-3E56-495C-BE90-65A1523332DD}" presName="LevelTwoTextNode" presStyleLbl="node2" presStyleIdx="2" presStyleCnt="3">
        <dgm:presLayoutVars>
          <dgm:chPref val="3"/>
        </dgm:presLayoutVars>
      </dgm:prSet>
      <dgm:spPr/>
    </dgm:pt>
    <dgm:pt modelId="{733B4B9C-7C8D-425A-8849-35FA31A90EF0}" type="pres">
      <dgm:prSet presAssocID="{C73A12E2-3E56-495C-BE90-65A1523332DD}" presName="level3hierChild" presStyleCnt="0"/>
      <dgm:spPr/>
    </dgm:pt>
  </dgm:ptLst>
  <dgm:cxnLst>
    <dgm:cxn modelId="{3B36282E-1919-4007-8CCB-9B100B2F75F4}" type="presOf" srcId="{0B9D68F0-EE5D-4AEA-8EF6-E4C3A02DEDA6}" destId="{710BE217-76F0-48CD-A1EE-A7A1F3304CD0}" srcOrd="0" destOrd="0" presId="urn:microsoft.com/office/officeart/2008/layout/HorizontalMultiLevelHierarchy"/>
    <dgm:cxn modelId="{1814383E-C2AF-4F94-8B94-D83ACE754B67}" type="presOf" srcId="{C73A12E2-3E56-495C-BE90-65A1523332DD}" destId="{125DE67B-1DAB-4CC4-9930-FDE6C64D3016}" srcOrd="0" destOrd="0" presId="urn:microsoft.com/office/officeart/2008/layout/HorizontalMultiLevelHierarchy"/>
    <dgm:cxn modelId="{89389F44-AA56-40E4-BC27-623CA042613A}" type="presOf" srcId="{78C56BFC-64AE-452D-B9A1-DD2A467FDBE1}" destId="{62D5BCF4-0934-4551-A5C6-836652AD2D65}" srcOrd="0" destOrd="0" presId="urn:microsoft.com/office/officeart/2008/layout/HorizontalMultiLevelHierarchy"/>
    <dgm:cxn modelId="{3F7A286B-1A01-4EEE-BD7D-3A63C6760E53}" srcId="{0B9D68F0-EE5D-4AEA-8EF6-E4C3A02DEDA6}" destId="{846D2822-EEF6-4383-AC22-42B1E37D5EB2}" srcOrd="0" destOrd="0" parTransId="{78C56BFC-64AE-452D-B9A1-DD2A467FDBE1}" sibTransId="{C980D98E-9DFB-4FEF-BE8F-BAE761BCE05A}"/>
    <dgm:cxn modelId="{7C32A66E-5D30-4A7E-AE22-B89A7304F846}" srcId="{0B9D68F0-EE5D-4AEA-8EF6-E4C3A02DEDA6}" destId="{6BCA434A-9E79-40A6-9DBA-AC74ADA4C1A5}" srcOrd="1" destOrd="0" parTransId="{6AFB04C1-FD02-45B4-A60D-C60703F9B20E}" sibTransId="{5970831F-3F18-459B-9C87-D89FE94C007B}"/>
    <dgm:cxn modelId="{AE1C4C71-1242-4391-90C4-625321940AD2}" type="presOf" srcId="{6AFB04C1-FD02-45B4-A60D-C60703F9B20E}" destId="{8EFA0603-707B-455F-AA53-EA3740A9037C}" srcOrd="1" destOrd="0" presId="urn:microsoft.com/office/officeart/2008/layout/HorizontalMultiLevelHierarchy"/>
    <dgm:cxn modelId="{B8F3A057-2E6A-4275-B01C-6FB1030A08C8}" type="presOf" srcId="{564B08E0-503F-4382-8A0F-61A1552F9B07}" destId="{D1E32447-AAA1-4FD5-AFDB-E128087230D6}" srcOrd="1" destOrd="0" presId="urn:microsoft.com/office/officeart/2008/layout/HorizontalMultiLevelHierarchy"/>
    <dgm:cxn modelId="{3558A27A-8DF5-4AB3-82F1-C28227EBF48F}" srcId="{8BB0D13E-8387-497F-9AE9-0CA64B11321E}" destId="{0B9D68F0-EE5D-4AEA-8EF6-E4C3A02DEDA6}" srcOrd="0" destOrd="0" parTransId="{7BCD8C26-3E7F-47A3-9D33-56476FC36C16}" sibTransId="{839B795F-49C1-494A-900B-A0C1FB705537}"/>
    <dgm:cxn modelId="{A1898A80-EF8C-40D9-9309-A934262F1F48}" type="presOf" srcId="{8BB0D13E-8387-497F-9AE9-0CA64B11321E}" destId="{42250AB6-48ED-48D1-9C7C-853DD6BD4E7B}" srcOrd="0" destOrd="0" presId="urn:microsoft.com/office/officeart/2008/layout/HorizontalMultiLevelHierarchy"/>
    <dgm:cxn modelId="{F5FBDE93-FD4D-469B-8011-232FD71C8889}" type="presOf" srcId="{6AFB04C1-FD02-45B4-A60D-C60703F9B20E}" destId="{4E1DEAC2-8440-4296-A091-A13A8B0C4E4F}" srcOrd="0" destOrd="0" presId="urn:microsoft.com/office/officeart/2008/layout/HorizontalMultiLevelHierarchy"/>
    <dgm:cxn modelId="{150FBFAA-DE0E-47C3-8B3B-727BAD1DB84E}" type="presOf" srcId="{78C56BFC-64AE-452D-B9A1-DD2A467FDBE1}" destId="{76576176-C3AD-46B7-8553-4225A904B498}" srcOrd="1" destOrd="0" presId="urn:microsoft.com/office/officeart/2008/layout/HorizontalMultiLevelHierarchy"/>
    <dgm:cxn modelId="{AADDAFB4-3174-4E5B-97DC-66D49034DA36}" srcId="{0B9D68F0-EE5D-4AEA-8EF6-E4C3A02DEDA6}" destId="{C73A12E2-3E56-495C-BE90-65A1523332DD}" srcOrd="2" destOrd="0" parTransId="{564B08E0-503F-4382-8A0F-61A1552F9B07}" sibTransId="{7ABB83F0-8F20-4AD7-A4AC-BC6642E8BE51}"/>
    <dgm:cxn modelId="{A9EB0BBA-65CC-451E-9350-E839B664E325}" type="presOf" srcId="{846D2822-EEF6-4383-AC22-42B1E37D5EB2}" destId="{1DEB3910-3FC8-43D5-828A-D0B35074EABF}" srcOrd="0" destOrd="0" presId="urn:microsoft.com/office/officeart/2008/layout/HorizontalMultiLevelHierarchy"/>
    <dgm:cxn modelId="{286740ED-64FA-462A-ABF1-3722C9F8D5DD}" type="presOf" srcId="{6BCA434A-9E79-40A6-9DBA-AC74ADA4C1A5}" destId="{51A8CE91-5B5E-414B-BC78-D9CC9585E8CD}" srcOrd="0" destOrd="0" presId="urn:microsoft.com/office/officeart/2008/layout/HorizontalMultiLevelHierarchy"/>
    <dgm:cxn modelId="{5DC205F6-717A-4B58-8AAE-57BDA48AA2AE}" type="presOf" srcId="{564B08E0-503F-4382-8A0F-61A1552F9B07}" destId="{91CD6F8A-3F78-4F19-8760-89D52AAC4EAB}" srcOrd="0" destOrd="0" presId="urn:microsoft.com/office/officeart/2008/layout/HorizontalMultiLevelHierarchy"/>
    <dgm:cxn modelId="{25818C51-6D49-4B20-8512-39B85E202DD3}" type="presParOf" srcId="{42250AB6-48ED-48D1-9C7C-853DD6BD4E7B}" destId="{74671C8D-E163-486F-97D1-38B8C6D9B609}" srcOrd="0" destOrd="0" presId="urn:microsoft.com/office/officeart/2008/layout/HorizontalMultiLevelHierarchy"/>
    <dgm:cxn modelId="{F37580C3-09DD-4B52-A787-820CDD2C83AF}" type="presParOf" srcId="{74671C8D-E163-486F-97D1-38B8C6D9B609}" destId="{710BE217-76F0-48CD-A1EE-A7A1F3304CD0}" srcOrd="0" destOrd="0" presId="urn:microsoft.com/office/officeart/2008/layout/HorizontalMultiLevelHierarchy"/>
    <dgm:cxn modelId="{DA00F0C3-ADBA-4908-81E6-25D140AE2C2F}" type="presParOf" srcId="{74671C8D-E163-486F-97D1-38B8C6D9B609}" destId="{B7DE842F-D1F7-4708-9E23-6515F7E2D149}" srcOrd="1" destOrd="0" presId="urn:microsoft.com/office/officeart/2008/layout/HorizontalMultiLevelHierarchy"/>
    <dgm:cxn modelId="{1ADB9BDB-7032-4E0E-8767-FE0EA39E2156}" type="presParOf" srcId="{B7DE842F-D1F7-4708-9E23-6515F7E2D149}" destId="{62D5BCF4-0934-4551-A5C6-836652AD2D65}" srcOrd="0" destOrd="0" presId="urn:microsoft.com/office/officeart/2008/layout/HorizontalMultiLevelHierarchy"/>
    <dgm:cxn modelId="{456F9329-B379-4455-B670-09A96FC876AA}" type="presParOf" srcId="{62D5BCF4-0934-4551-A5C6-836652AD2D65}" destId="{76576176-C3AD-46B7-8553-4225A904B498}" srcOrd="0" destOrd="0" presId="urn:microsoft.com/office/officeart/2008/layout/HorizontalMultiLevelHierarchy"/>
    <dgm:cxn modelId="{30D132CE-672F-49C0-A897-6FC01B7F8CB6}" type="presParOf" srcId="{B7DE842F-D1F7-4708-9E23-6515F7E2D149}" destId="{536C16F5-BD18-4AB9-BDAC-20C0F87A0AFA}" srcOrd="1" destOrd="0" presId="urn:microsoft.com/office/officeart/2008/layout/HorizontalMultiLevelHierarchy"/>
    <dgm:cxn modelId="{E7D025EF-3B45-4655-A2F3-DEFF715D4240}" type="presParOf" srcId="{536C16F5-BD18-4AB9-BDAC-20C0F87A0AFA}" destId="{1DEB3910-3FC8-43D5-828A-D0B35074EABF}" srcOrd="0" destOrd="0" presId="urn:microsoft.com/office/officeart/2008/layout/HorizontalMultiLevelHierarchy"/>
    <dgm:cxn modelId="{00F86A9D-2FA5-459C-B39D-B837183DF226}" type="presParOf" srcId="{536C16F5-BD18-4AB9-BDAC-20C0F87A0AFA}" destId="{9F06C3F8-7B4B-4322-B6C1-51CBD2899949}" srcOrd="1" destOrd="0" presId="urn:microsoft.com/office/officeart/2008/layout/HorizontalMultiLevelHierarchy"/>
    <dgm:cxn modelId="{4C1EF4C0-EBFD-4F56-9959-B39899070235}" type="presParOf" srcId="{B7DE842F-D1F7-4708-9E23-6515F7E2D149}" destId="{4E1DEAC2-8440-4296-A091-A13A8B0C4E4F}" srcOrd="2" destOrd="0" presId="urn:microsoft.com/office/officeart/2008/layout/HorizontalMultiLevelHierarchy"/>
    <dgm:cxn modelId="{FF084CB7-D533-49F0-AB29-2265603B0997}" type="presParOf" srcId="{4E1DEAC2-8440-4296-A091-A13A8B0C4E4F}" destId="{8EFA0603-707B-455F-AA53-EA3740A9037C}" srcOrd="0" destOrd="0" presId="urn:microsoft.com/office/officeart/2008/layout/HorizontalMultiLevelHierarchy"/>
    <dgm:cxn modelId="{4A9EACA9-7F76-403F-9CDE-ECCAF7107CEE}" type="presParOf" srcId="{B7DE842F-D1F7-4708-9E23-6515F7E2D149}" destId="{983A5A99-F758-4B79-87E6-C37305661535}" srcOrd="3" destOrd="0" presId="urn:microsoft.com/office/officeart/2008/layout/HorizontalMultiLevelHierarchy"/>
    <dgm:cxn modelId="{C2775E76-F641-4533-B8E0-DB8BEE567E0E}" type="presParOf" srcId="{983A5A99-F758-4B79-87E6-C37305661535}" destId="{51A8CE91-5B5E-414B-BC78-D9CC9585E8CD}" srcOrd="0" destOrd="0" presId="urn:microsoft.com/office/officeart/2008/layout/HorizontalMultiLevelHierarchy"/>
    <dgm:cxn modelId="{B80015C4-4F7E-4ECA-A2C0-B5A310E347D1}" type="presParOf" srcId="{983A5A99-F758-4B79-87E6-C37305661535}" destId="{E7D5B97E-F24F-4373-A984-1A7E476EFACC}" srcOrd="1" destOrd="0" presId="urn:microsoft.com/office/officeart/2008/layout/HorizontalMultiLevelHierarchy"/>
    <dgm:cxn modelId="{50244073-65B3-4B32-9564-CAD83064E67F}" type="presParOf" srcId="{B7DE842F-D1F7-4708-9E23-6515F7E2D149}" destId="{91CD6F8A-3F78-4F19-8760-89D52AAC4EAB}" srcOrd="4" destOrd="0" presId="urn:microsoft.com/office/officeart/2008/layout/HorizontalMultiLevelHierarchy"/>
    <dgm:cxn modelId="{A448B2BB-0D35-442D-95BD-7EE4F2A6AB57}" type="presParOf" srcId="{91CD6F8A-3F78-4F19-8760-89D52AAC4EAB}" destId="{D1E32447-AAA1-4FD5-AFDB-E128087230D6}" srcOrd="0" destOrd="0" presId="urn:microsoft.com/office/officeart/2008/layout/HorizontalMultiLevelHierarchy"/>
    <dgm:cxn modelId="{DA27FB97-736D-42C5-B039-FA75666DB7ED}" type="presParOf" srcId="{B7DE842F-D1F7-4708-9E23-6515F7E2D149}" destId="{C7761027-473C-41BC-9501-56683425E84C}" srcOrd="5" destOrd="0" presId="urn:microsoft.com/office/officeart/2008/layout/HorizontalMultiLevelHierarchy"/>
    <dgm:cxn modelId="{6BC9557E-1BA6-4229-B676-D260F16B763E}" type="presParOf" srcId="{C7761027-473C-41BC-9501-56683425E84C}" destId="{125DE67B-1DAB-4CC4-9930-FDE6C64D3016}" srcOrd="0" destOrd="0" presId="urn:microsoft.com/office/officeart/2008/layout/HorizontalMultiLevelHierarchy"/>
    <dgm:cxn modelId="{9E11990C-81A8-49C1-9C41-2BB7893A7CDD}" type="presParOf" srcId="{C7761027-473C-41BC-9501-56683425E84C}" destId="{733B4B9C-7C8D-425A-8849-35FA31A90E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2023</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2023</a:t>
          </a:r>
        </a:p>
        <a:p>
          <a:pPr marL="0" lvl="0" indent="0" algn="l" defTabSz="488950">
            <a:lnSpc>
              <a:spcPct val="90000"/>
            </a:lnSpc>
            <a:spcBef>
              <a:spcPct val="0"/>
            </a:spcBef>
            <a:spcAft>
              <a:spcPct val="35000"/>
            </a:spcAft>
            <a:buNone/>
          </a:pPr>
          <a:r>
            <a:rPr lang="en-US" sz="1100" b="0" u="none" kern="1200" dirty="0"/>
            <a:t>School Leadership completed 2023-2024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2023</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SY24-25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6F8A-3F78-4F19-8760-89D52AAC4EAB}">
      <dsp:nvSpPr>
        <dsp:cNvPr id="0" name=""/>
        <dsp:cNvSpPr/>
      </dsp:nvSpPr>
      <dsp:spPr>
        <a:xfrm>
          <a:off x="3405985" y="2714622"/>
          <a:ext cx="615545" cy="1279132"/>
        </a:xfrm>
        <a:custGeom>
          <a:avLst/>
          <a:gdLst/>
          <a:ahLst/>
          <a:cxnLst/>
          <a:rect l="0" t="0" r="0" b="0"/>
          <a:pathLst>
            <a:path>
              <a:moveTo>
                <a:pt x="0" y="0"/>
              </a:moveTo>
              <a:lnTo>
                <a:pt x="307772" y="0"/>
              </a:lnTo>
              <a:lnTo>
                <a:pt x="307772" y="1279132"/>
              </a:lnTo>
              <a:lnTo>
                <a:pt x="615545" y="127913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8270" y="3318700"/>
        <a:ext cx="70976" cy="70976"/>
      </dsp:txXfrm>
    </dsp:sp>
    <dsp:sp modelId="{4E1DEAC2-8440-4296-A091-A13A8B0C4E4F}">
      <dsp:nvSpPr>
        <dsp:cNvPr id="0" name=""/>
        <dsp:cNvSpPr/>
      </dsp:nvSpPr>
      <dsp:spPr>
        <a:xfrm>
          <a:off x="3405985" y="2663613"/>
          <a:ext cx="615545" cy="91440"/>
        </a:xfrm>
        <a:custGeom>
          <a:avLst/>
          <a:gdLst/>
          <a:ahLst/>
          <a:cxnLst/>
          <a:rect l="0" t="0" r="0" b="0"/>
          <a:pathLst>
            <a:path>
              <a:moveTo>
                <a:pt x="0" y="51009"/>
              </a:moveTo>
              <a:lnTo>
                <a:pt x="307772" y="51009"/>
              </a:lnTo>
              <a:lnTo>
                <a:pt x="307772" y="45720"/>
              </a:lnTo>
              <a:lnTo>
                <a:pt x="615545"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8369" y="2693944"/>
        <a:ext cx="30778" cy="30778"/>
      </dsp:txXfrm>
    </dsp:sp>
    <dsp:sp modelId="{62D5BCF4-0934-4551-A5C6-836652AD2D65}">
      <dsp:nvSpPr>
        <dsp:cNvPr id="0" name=""/>
        <dsp:cNvSpPr/>
      </dsp:nvSpPr>
      <dsp:spPr>
        <a:xfrm>
          <a:off x="3405985" y="1424912"/>
          <a:ext cx="615545" cy="1289710"/>
        </a:xfrm>
        <a:custGeom>
          <a:avLst/>
          <a:gdLst/>
          <a:ahLst/>
          <a:cxnLst/>
          <a:rect l="0" t="0" r="0" b="0"/>
          <a:pathLst>
            <a:path>
              <a:moveTo>
                <a:pt x="0" y="1289710"/>
              </a:moveTo>
              <a:lnTo>
                <a:pt x="307772" y="1289710"/>
              </a:lnTo>
              <a:lnTo>
                <a:pt x="307772" y="0"/>
              </a:lnTo>
              <a:lnTo>
                <a:pt x="615545"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78032" y="2034040"/>
        <a:ext cx="71453" cy="71453"/>
      </dsp:txXfrm>
    </dsp:sp>
    <dsp:sp modelId="{710BE217-76F0-48CD-A1EE-A7A1F3304CD0}">
      <dsp:nvSpPr>
        <dsp:cNvPr id="0" name=""/>
        <dsp:cNvSpPr/>
      </dsp:nvSpPr>
      <dsp:spPr>
        <a:xfrm rot="16200000">
          <a:off x="-603718" y="1408962"/>
          <a:ext cx="5408088" cy="26113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If not, which CIP Goal(s) are missing and should be added to the Strategic Plan?</a:t>
          </a:r>
          <a:endParaRPr lang="en-US" sz="2400" kern="1200" dirty="0"/>
        </a:p>
      </dsp:txBody>
      <dsp:txXfrm>
        <a:off x="-603718" y="1408962"/>
        <a:ext cx="5408088" cy="2611320"/>
      </dsp:txXfrm>
    </dsp:sp>
    <dsp:sp modelId="{1DEB3910-3FC8-43D5-828A-D0B35074EABF}">
      <dsp:nvSpPr>
        <dsp:cNvPr id="0" name=""/>
        <dsp:cNvSpPr/>
      </dsp:nvSpPr>
      <dsp:spPr>
        <a:xfrm>
          <a:off x="4021531" y="911143"/>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911143"/>
        <a:ext cx="3370320" cy="1027536"/>
      </dsp:txXfrm>
    </dsp:sp>
    <dsp:sp modelId="{51A8CE91-5B5E-414B-BC78-D9CC9585E8CD}">
      <dsp:nvSpPr>
        <dsp:cNvPr id="0" name=""/>
        <dsp:cNvSpPr/>
      </dsp:nvSpPr>
      <dsp:spPr>
        <a:xfrm>
          <a:off x="4021531" y="2195565"/>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2195565"/>
        <a:ext cx="3370320" cy="1027536"/>
      </dsp:txXfrm>
    </dsp:sp>
    <dsp:sp modelId="{125DE67B-1DAB-4CC4-9930-FDE6C64D3016}">
      <dsp:nvSpPr>
        <dsp:cNvPr id="0" name=""/>
        <dsp:cNvSpPr/>
      </dsp:nvSpPr>
      <dsp:spPr>
        <a:xfrm>
          <a:off x="4021531" y="3479986"/>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3479986"/>
        <a:ext cx="3370320" cy="102753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10/26/2023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534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97472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2475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43547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8298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dirty="0"/>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7152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3388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7611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1359903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dirty="0"/>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347547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dirty="0"/>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dirty="0"/>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515201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2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366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dirty="0"/>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dirty="0"/>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dirty="0"/>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122857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9871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21245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930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78343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97607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2564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03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546555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1952090"/>
            <a:ext cx="7045666" cy="2386584"/>
          </a:xfrm>
        </p:spPr>
        <p:txBody>
          <a:bodyPr/>
          <a:lstStyle/>
          <a:p>
            <a:r>
              <a:rPr lang="en-US" dirty="0">
                <a:solidFill>
                  <a:srgbClr val="FFFFFF"/>
                </a:solidFill>
              </a:rPr>
              <a:t>Dunbar GO Team </a:t>
            </a:r>
            <a:br>
              <a:rPr lang="en-US" dirty="0">
                <a:solidFill>
                  <a:srgbClr val="FFFFFF"/>
                </a:solidFill>
              </a:rPr>
            </a:br>
            <a:r>
              <a:rPr lang="en-US" dirty="0">
                <a:solidFill>
                  <a:srgbClr val="FFFFFF"/>
                </a:solidFill>
              </a:rPr>
              <a:t>Business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Where we are – Where we’re going</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1291F1-3A89-D248-1695-5DC3E67310C2}"/>
              </a:ext>
            </a:extLst>
          </p:cNvPr>
          <p:cNvPicPr>
            <a:picLocks noChangeAspect="1"/>
          </p:cNvPicPr>
          <p:nvPr/>
        </p:nvPicPr>
        <p:blipFill>
          <a:blip r:embed="rId2"/>
          <a:stretch>
            <a:fillRect/>
          </a:stretch>
        </p:blipFill>
        <p:spPr>
          <a:xfrm>
            <a:off x="2038602" y="332339"/>
            <a:ext cx="8114796" cy="6024011"/>
          </a:xfrm>
          <a:prstGeom prst="rect">
            <a:avLst/>
          </a:prstGeom>
        </p:spPr>
      </p:pic>
      <p:sp>
        <p:nvSpPr>
          <p:cNvPr id="3" name="TextBox 2">
            <a:extLst>
              <a:ext uri="{FF2B5EF4-FFF2-40B4-BE49-F238E27FC236}">
                <a16:creationId xmlns:a16="http://schemas.microsoft.com/office/drawing/2014/main" id="{BCC85E2B-92D7-4B44-F559-E679B166D8D1}"/>
              </a:ext>
            </a:extLst>
          </p:cNvPr>
          <p:cNvSpPr txBox="1"/>
          <p:nvPr/>
        </p:nvSpPr>
        <p:spPr>
          <a:xfrm>
            <a:off x="514350" y="1905506"/>
            <a:ext cx="11544300" cy="3046988"/>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Before Presenting to</a:t>
            </a:r>
          </a:p>
          <a:p>
            <a:pPr algn="ctr" defTabSz="457200"/>
            <a:r>
              <a:rPr lang="en-US" sz="4000" kern="0" dirty="0">
                <a:solidFill>
                  <a:srgbClr val="FF0000"/>
                </a:solidFill>
                <a:latin typeface="Arial Black"/>
              </a:rPr>
              <a:t>your GO Team: </a:t>
            </a:r>
          </a:p>
          <a:p>
            <a:pPr algn="ctr" defTabSz="457200"/>
            <a:r>
              <a:rPr lang="en-US" sz="4000" kern="0" dirty="0">
                <a:solidFill>
                  <a:srgbClr val="A92A91"/>
                </a:solidFill>
                <a:latin typeface="Arial Black"/>
              </a:rPr>
              <a:t>Insert Your Overarching Needs and SMART Goals</a:t>
            </a:r>
          </a:p>
          <a:p>
            <a:pPr algn="ctr" defTabSz="457200"/>
            <a:r>
              <a:rPr lang="en-US" sz="3200" kern="0" dirty="0">
                <a:latin typeface="Arial Black"/>
              </a:rPr>
              <a:t>(</a:t>
            </a:r>
            <a:r>
              <a:rPr lang="en-US" sz="3200" i="1" kern="0" dirty="0">
                <a:latin typeface="Arial Black"/>
              </a:rPr>
              <a:t>use as many slides as necessary</a:t>
            </a:r>
            <a:r>
              <a:rPr lang="en-US" sz="3200" kern="0" dirty="0">
                <a:latin typeface="Arial Black"/>
              </a:rPr>
              <a:t>)</a:t>
            </a:r>
          </a:p>
        </p:txBody>
      </p:sp>
      <p:pic>
        <p:nvPicPr>
          <p:cNvPr id="5" name="Picture 4">
            <a:extLst>
              <a:ext uri="{FF2B5EF4-FFF2-40B4-BE49-F238E27FC236}">
                <a16:creationId xmlns:a16="http://schemas.microsoft.com/office/drawing/2014/main" id="{D20B5CA5-C1F1-7307-0DB4-6255F57EBAF7}"/>
              </a:ext>
            </a:extLst>
          </p:cNvPr>
          <p:cNvPicPr>
            <a:picLocks noChangeAspect="1"/>
          </p:cNvPicPr>
          <p:nvPr/>
        </p:nvPicPr>
        <p:blipFill>
          <a:blip r:embed="rId3"/>
          <a:stretch>
            <a:fillRect/>
          </a:stretch>
        </p:blipFill>
        <p:spPr>
          <a:xfrm>
            <a:off x="504825" y="58139"/>
            <a:ext cx="11172825" cy="6747473"/>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11</a:t>
            </a:fld>
            <a:endParaRPr lang="en-US" dirty="0"/>
          </a:p>
        </p:txBody>
      </p:sp>
      <p:pic>
        <p:nvPicPr>
          <p:cNvPr id="6" name="Picture 5">
            <a:extLst>
              <a:ext uri="{FF2B5EF4-FFF2-40B4-BE49-F238E27FC236}">
                <a16:creationId xmlns:a16="http://schemas.microsoft.com/office/drawing/2014/main" id="{11EA97AC-CBE1-8C0A-AC80-E3EAAC21A5AB}"/>
              </a:ext>
            </a:extLst>
          </p:cNvPr>
          <p:cNvPicPr>
            <a:picLocks noChangeAspect="1"/>
          </p:cNvPicPr>
          <p:nvPr/>
        </p:nvPicPr>
        <p:blipFill rotWithShape="1">
          <a:blip r:embed="rId2"/>
          <a:srcRect t="15859"/>
          <a:stretch/>
        </p:blipFill>
        <p:spPr>
          <a:xfrm>
            <a:off x="1269686" y="0"/>
            <a:ext cx="10147000" cy="3924361"/>
          </a:xfrm>
          <a:prstGeom prst="rect">
            <a:avLst/>
          </a:prstGeom>
        </p:spPr>
      </p:pic>
      <p:pic>
        <p:nvPicPr>
          <p:cNvPr id="7" name="Picture 6">
            <a:extLst>
              <a:ext uri="{FF2B5EF4-FFF2-40B4-BE49-F238E27FC236}">
                <a16:creationId xmlns:a16="http://schemas.microsoft.com/office/drawing/2014/main" id="{5D7118B1-03A2-F574-154F-ADA5EB64EE9A}"/>
              </a:ext>
            </a:extLst>
          </p:cNvPr>
          <p:cNvPicPr>
            <a:picLocks noChangeAspect="1"/>
          </p:cNvPicPr>
          <p:nvPr/>
        </p:nvPicPr>
        <p:blipFill>
          <a:blip r:embed="rId3"/>
          <a:stretch>
            <a:fillRect/>
          </a:stretch>
        </p:blipFill>
        <p:spPr>
          <a:xfrm>
            <a:off x="2454708" y="3963903"/>
            <a:ext cx="8137092" cy="2726132"/>
          </a:xfrm>
          <a:prstGeom prst="rect">
            <a:avLst/>
          </a:prstGeom>
        </p:spPr>
      </p:pic>
    </p:spTree>
    <p:extLst>
      <p:ext uri="{BB962C8B-B14F-4D97-AF65-F5344CB8AC3E}">
        <p14:creationId xmlns:p14="http://schemas.microsoft.com/office/powerpoint/2010/main" val="217273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12</a:t>
            </a:fld>
            <a:endParaRPr lang="en-US" dirty="0"/>
          </a:p>
        </p:txBody>
      </p:sp>
      <p:pic>
        <p:nvPicPr>
          <p:cNvPr id="3" name="Picture 2">
            <a:extLst>
              <a:ext uri="{FF2B5EF4-FFF2-40B4-BE49-F238E27FC236}">
                <a16:creationId xmlns:a16="http://schemas.microsoft.com/office/drawing/2014/main" id="{B5AB1747-FFB5-3C16-E9AF-CA9672E184A3}"/>
              </a:ext>
            </a:extLst>
          </p:cNvPr>
          <p:cNvPicPr>
            <a:picLocks noChangeAspect="1"/>
          </p:cNvPicPr>
          <p:nvPr/>
        </p:nvPicPr>
        <p:blipFill>
          <a:blip r:embed="rId2"/>
          <a:stretch>
            <a:fillRect/>
          </a:stretch>
        </p:blipFill>
        <p:spPr>
          <a:xfrm>
            <a:off x="1128799" y="0"/>
            <a:ext cx="10082321" cy="3912799"/>
          </a:xfrm>
          <a:prstGeom prst="rect">
            <a:avLst/>
          </a:prstGeom>
        </p:spPr>
      </p:pic>
      <p:pic>
        <p:nvPicPr>
          <p:cNvPr id="5" name="Picture 4">
            <a:extLst>
              <a:ext uri="{FF2B5EF4-FFF2-40B4-BE49-F238E27FC236}">
                <a16:creationId xmlns:a16="http://schemas.microsoft.com/office/drawing/2014/main" id="{BE33B188-A4B9-3106-CFAD-9E9ADF295AEA}"/>
              </a:ext>
            </a:extLst>
          </p:cNvPr>
          <p:cNvPicPr>
            <a:picLocks noChangeAspect="1"/>
          </p:cNvPicPr>
          <p:nvPr/>
        </p:nvPicPr>
        <p:blipFill>
          <a:blip r:embed="rId3"/>
          <a:stretch>
            <a:fillRect/>
          </a:stretch>
        </p:blipFill>
        <p:spPr>
          <a:xfrm>
            <a:off x="1424368" y="3912799"/>
            <a:ext cx="9491181" cy="2897393"/>
          </a:xfrm>
          <a:prstGeom prst="rect">
            <a:avLst/>
          </a:prstGeom>
        </p:spPr>
      </p:pic>
    </p:spTree>
    <p:extLst>
      <p:ext uri="{BB962C8B-B14F-4D97-AF65-F5344CB8AC3E}">
        <p14:creationId xmlns:p14="http://schemas.microsoft.com/office/powerpoint/2010/main" val="342117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13</a:t>
            </a:fld>
            <a:endParaRPr lang="en-US" dirty="0"/>
          </a:p>
        </p:txBody>
      </p:sp>
      <p:pic>
        <p:nvPicPr>
          <p:cNvPr id="4" name="Picture 3">
            <a:extLst>
              <a:ext uri="{FF2B5EF4-FFF2-40B4-BE49-F238E27FC236}">
                <a16:creationId xmlns:a16="http://schemas.microsoft.com/office/drawing/2014/main" id="{8F2727EE-EFAD-A603-484F-26135359098B}"/>
              </a:ext>
            </a:extLst>
          </p:cNvPr>
          <p:cNvPicPr>
            <a:picLocks noChangeAspect="1"/>
          </p:cNvPicPr>
          <p:nvPr/>
        </p:nvPicPr>
        <p:blipFill>
          <a:blip r:embed="rId2"/>
          <a:stretch>
            <a:fillRect/>
          </a:stretch>
        </p:blipFill>
        <p:spPr>
          <a:xfrm>
            <a:off x="571890" y="79090"/>
            <a:ext cx="11258550" cy="3905250"/>
          </a:xfrm>
          <a:prstGeom prst="rect">
            <a:avLst/>
          </a:prstGeom>
        </p:spPr>
      </p:pic>
      <p:pic>
        <p:nvPicPr>
          <p:cNvPr id="7" name="Picture 6">
            <a:extLst>
              <a:ext uri="{FF2B5EF4-FFF2-40B4-BE49-F238E27FC236}">
                <a16:creationId xmlns:a16="http://schemas.microsoft.com/office/drawing/2014/main" id="{D118C7D8-16FC-B6A9-69B1-91057DBD4E09}"/>
              </a:ext>
            </a:extLst>
          </p:cNvPr>
          <p:cNvPicPr>
            <a:picLocks noChangeAspect="1"/>
          </p:cNvPicPr>
          <p:nvPr/>
        </p:nvPicPr>
        <p:blipFill>
          <a:blip r:embed="rId3"/>
          <a:stretch>
            <a:fillRect/>
          </a:stretch>
        </p:blipFill>
        <p:spPr>
          <a:xfrm>
            <a:off x="571890" y="4188425"/>
            <a:ext cx="11258550" cy="2209800"/>
          </a:xfrm>
          <a:prstGeom prst="rect">
            <a:avLst/>
          </a:prstGeom>
        </p:spPr>
      </p:pic>
    </p:spTree>
    <p:extLst>
      <p:ext uri="{BB962C8B-B14F-4D97-AF65-F5344CB8AC3E}">
        <p14:creationId xmlns:p14="http://schemas.microsoft.com/office/powerpoint/2010/main" val="206372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5">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Arc 2057">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591800" y="6229350"/>
            <a:ext cx="1238640" cy="337751"/>
          </a:xfrm>
        </p:spPr>
        <p:txBody>
          <a:bodyPr/>
          <a:lstStyle/>
          <a:p>
            <a:pPr defTabSz="484632">
              <a:spcAft>
                <a:spcPts val="600"/>
              </a:spcAft>
            </a:pPr>
            <a:fld id="{294A09A9-5501-47C1-A89A-A340965A2BE2}" type="slidenum">
              <a:rPr lang="en-US" sz="636" kern="1200" cap="none" spc="0" baseline="0">
                <a:solidFill>
                  <a:schemeClr val="accent2"/>
                </a:solidFill>
                <a:latin typeface="+mn-lt"/>
                <a:ea typeface="+mn-ea"/>
                <a:cs typeface="+mn-cs"/>
              </a:rPr>
              <a:pPr defTabSz="484632">
                <a:spcAft>
                  <a:spcPts val="600"/>
                </a:spcAft>
              </a:pPr>
              <a:t>14</a:t>
            </a:fld>
            <a:endParaRPr lang="en-US" dirty="0"/>
          </a:p>
        </p:txBody>
      </p:sp>
      <p:pic>
        <p:nvPicPr>
          <p:cNvPr id="3" name="Picture 2">
            <a:extLst>
              <a:ext uri="{FF2B5EF4-FFF2-40B4-BE49-F238E27FC236}">
                <a16:creationId xmlns:a16="http://schemas.microsoft.com/office/drawing/2014/main" id="{9DE01929-F5DA-3A65-4566-9D5E81882855}"/>
              </a:ext>
            </a:extLst>
          </p:cNvPr>
          <p:cNvPicPr>
            <a:picLocks noChangeAspect="1"/>
          </p:cNvPicPr>
          <p:nvPr/>
        </p:nvPicPr>
        <p:blipFill>
          <a:blip r:embed="rId2"/>
          <a:stretch>
            <a:fillRect/>
          </a:stretch>
        </p:blipFill>
        <p:spPr>
          <a:xfrm>
            <a:off x="557212" y="190500"/>
            <a:ext cx="11077575" cy="6477000"/>
          </a:xfrm>
          <a:prstGeom prst="rect">
            <a:avLst/>
          </a:prstGeom>
        </p:spPr>
      </p:pic>
    </p:spTree>
    <p:extLst>
      <p:ext uri="{BB962C8B-B14F-4D97-AF65-F5344CB8AC3E}">
        <p14:creationId xmlns:p14="http://schemas.microsoft.com/office/powerpoint/2010/main" val="2729169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47095-2BDD-F7D0-F255-2B1E06BEAC41}"/>
              </a:ext>
            </a:extLst>
          </p:cNvPr>
          <p:cNvSpPr>
            <a:spLocks noGrp="1"/>
          </p:cNvSpPr>
          <p:nvPr>
            <p:ph type="title"/>
          </p:nvPr>
        </p:nvSpPr>
        <p:spPr>
          <a:xfrm>
            <a:off x="183767" y="1931118"/>
            <a:ext cx="2951205" cy="2851827"/>
          </a:xfrm>
        </p:spPr>
        <p:txBody>
          <a:bodyPr>
            <a:normAutofit/>
          </a:bodyPr>
          <a:lstStyle/>
          <a:p>
            <a:r>
              <a:rPr lang="en-US" b="1" dirty="0">
                <a:solidFill>
                  <a:schemeClr val="accent4"/>
                </a:solidFill>
              </a:rPr>
              <a:t>GO Team</a:t>
            </a:r>
            <a:br>
              <a:rPr lang="en-US" b="1" dirty="0">
                <a:solidFill>
                  <a:srgbClr val="FFFFFF"/>
                </a:solidFill>
              </a:rPr>
            </a:br>
            <a:r>
              <a:rPr lang="en-US" b="1" dirty="0">
                <a:solidFill>
                  <a:srgbClr val="FFFFFF"/>
                </a:solidFill>
              </a:rPr>
              <a:t>Activity</a:t>
            </a:r>
            <a:br>
              <a:rPr lang="en-US" b="1" dirty="0">
                <a:solidFill>
                  <a:srgbClr val="FFFFFF"/>
                </a:solidFill>
              </a:rPr>
            </a:br>
            <a:r>
              <a:rPr lang="en-US" b="1" dirty="0">
                <a:solidFill>
                  <a:srgbClr val="FFFFFF"/>
                </a:solidFill>
              </a:rPr>
              <a:t>&amp;</a:t>
            </a:r>
            <a:br>
              <a:rPr lang="en-US" b="1" dirty="0">
                <a:solidFill>
                  <a:srgbClr val="FFFFFF"/>
                </a:solidFill>
              </a:rPr>
            </a:br>
            <a:r>
              <a:rPr lang="en-US" b="1" dirty="0">
                <a:solidFill>
                  <a:srgbClr val="FFFFFF"/>
                </a:solidFill>
              </a:rPr>
              <a:t>Discussion</a:t>
            </a:r>
          </a:p>
        </p:txBody>
      </p:sp>
      <p:sp>
        <p:nvSpPr>
          <p:cNvPr id="5" name="Slide Number Placeholder 4">
            <a:extLst>
              <a:ext uri="{FF2B5EF4-FFF2-40B4-BE49-F238E27FC236}">
                <a16:creationId xmlns:a16="http://schemas.microsoft.com/office/drawing/2014/main" id="{A45DAC2C-9F4D-3032-693B-D7BDAB4A82D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15</a:t>
            </a:fld>
            <a:endParaRPr lang="en-US">
              <a:solidFill>
                <a:srgbClr val="898989"/>
              </a:solidFill>
            </a:endParaRPr>
          </a:p>
        </p:txBody>
      </p:sp>
      <p:sp>
        <p:nvSpPr>
          <p:cNvPr id="8" name="Google Shape;1026;p18">
            <a:extLst>
              <a:ext uri="{FF2B5EF4-FFF2-40B4-BE49-F238E27FC236}">
                <a16:creationId xmlns:a16="http://schemas.microsoft.com/office/drawing/2014/main" id="{073C47E4-4EAA-B31F-0C86-01585C538D36}"/>
              </a:ext>
            </a:extLst>
          </p:cNvPr>
          <p:cNvSpPr txBox="1"/>
          <p:nvPr/>
        </p:nvSpPr>
        <p:spPr>
          <a:xfrm>
            <a:off x="69848" y="192213"/>
            <a:ext cx="2951205" cy="147400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and the information and goals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CIP</a:t>
            </a:r>
            <a:r>
              <a:rPr kumimoji="0" lang="en-US" sz="1200" i="0" u="none" strike="noStrike" kern="0" cap="none" spc="0" normalizeH="0" baseline="0" noProof="0" dirty="0">
                <a:ln>
                  <a:noFill/>
                </a:ln>
                <a:solidFill>
                  <a:srgbClr val="000000"/>
                </a:solidFill>
                <a:effectLst/>
                <a:uLnTx/>
                <a:uFillTx/>
                <a:latin typeface="Calibri"/>
                <a:ea typeface="Calibri"/>
                <a:cs typeface="Calibri"/>
                <a:sym typeface="Calibri"/>
              </a:rPr>
              <a:t>. Reflect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on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updates need to be made to the Strategic Plan.  </a:t>
            </a: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TextBox 8">
            <a:extLst>
              <a:ext uri="{FF2B5EF4-FFF2-40B4-BE49-F238E27FC236}">
                <a16:creationId xmlns:a16="http://schemas.microsoft.com/office/drawing/2014/main" id="{8D4235FE-F2FD-4B8D-3F19-9E2B137C3C64}"/>
              </a:ext>
            </a:extLst>
          </p:cNvPr>
          <p:cNvSpPr txBox="1"/>
          <p:nvPr/>
        </p:nvSpPr>
        <p:spPr>
          <a:xfrm>
            <a:off x="7192652" y="192213"/>
            <a:ext cx="4462806" cy="830997"/>
          </a:xfrm>
          <a:prstGeom prst="rect">
            <a:avLst/>
          </a:prstGeom>
          <a:noFill/>
          <a:ln w="12700">
            <a:solidFill>
              <a:schemeClr val="accent2"/>
            </a:solidFill>
          </a:ln>
        </p:spPr>
        <p:txBody>
          <a:bodyPr wrap="square" rtlCol="0">
            <a:spAutoFit/>
          </a:bodyPr>
          <a:lstStyle/>
          <a:p>
            <a:r>
              <a:rPr lang="en-US" sz="2400" b="1" dirty="0"/>
              <a:t>Are </a:t>
            </a:r>
            <a:r>
              <a:rPr lang="en-US" sz="2400" b="1" u="sng" dirty="0"/>
              <a:t>all</a:t>
            </a:r>
            <a:r>
              <a:rPr lang="en-US" sz="2400" b="1" dirty="0"/>
              <a:t> CIP Goals reflected in</a:t>
            </a:r>
          </a:p>
          <a:p>
            <a:r>
              <a:rPr lang="en-US" sz="2400" b="1" dirty="0"/>
              <a:t>our Strategic Plan Priorities?</a:t>
            </a:r>
          </a:p>
        </p:txBody>
      </p:sp>
      <p:graphicFrame>
        <p:nvGraphicFramePr>
          <p:cNvPr id="10" name="Diagram 9">
            <a:extLst>
              <a:ext uri="{FF2B5EF4-FFF2-40B4-BE49-F238E27FC236}">
                <a16:creationId xmlns:a16="http://schemas.microsoft.com/office/drawing/2014/main" id="{41B8B2EB-C769-753C-0A1C-4E5EB8DC06B7}"/>
              </a:ext>
            </a:extLst>
          </p:cNvPr>
          <p:cNvGraphicFramePr/>
          <p:nvPr>
            <p:extLst>
              <p:ext uri="{D42A27DB-BD31-4B8C-83A1-F6EECF244321}">
                <p14:modId xmlns:p14="http://schemas.microsoft.com/office/powerpoint/2010/main" val="2687596404"/>
              </p:ext>
            </p:extLst>
          </p:nvPr>
        </p:nvGraphicFramePr>
        <p:xfrm>
          <a:off x="3749055" y="10232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77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spcAft>
                <a:spcPts val="600"/>
              </a:spcAft>
            </a:pPr>
            <a:r>
              <a:rPr lang="en-US" sz="4100" kern="1200" dirty="0">
                <a:solidFill>
                  <a:schemeClr val="tx2"/>
                </a:solidFill>
                <a:latin typeface="Tenorite" panose="00000500000000000000" pitchFamily="2" charset="0"/>
              </a:rPr>
              <a:t>Updates to the</a:t>
            </a:r>
            <a:endParaRPr lang="en-US" sz="4100" dirty="0">
              <a:solidFill>
                <a:schemeClr val="tx2"/>
              </a:solidFill>
              <a:latin typeface="Tenorite" panose="00000500000000000000" pitchFamily="2" charset="0"/>
            </a:endParaRPr>
          </a:p>
          <a:p>
            <a:pPr>
              <a:lnSpc>
                <a:spcPct val="100000"/>
              </a:lnSpc>
              <a:spcAft>
                <a:spcPts val="600"/>
              </a:spcAft>
            </a:pPr>
            <a:r>
              <a:rPr lang="en-US" sz="4100" kern="1200" dirty="0">
                <a:solidFill>
                  <a:schemeClr val="tx2"/>
                </a:solidFill>
                <a:latin typeface="Tenorite" panose="00000500000000000000" pitchFamily="2" charset="0"/>
              </a:rPr>
              <a:t>Strategic Plan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F32C4-89EA-FD40-34E7-595997B7F1F5}"/>
              </a:ext>
            </a:extLst>
          </p:cNvPr>
          <p:cNvSpPr txBox="1"/>
          <p:nvPr/>
        </p:nvSpPr>
        <p:spPr>
          <a:xfrm>
            <a:off x="131487" y="1381481"/>
            <a:ext cx="6421467" cy="5330215"/>
          </a:xfrm>
          <a:prstGeom prst="rect">
            <a:avLst/>
          </a:prstGeom>
          <a:ln w="57150">
            <a:solidFill>
              <a:schemeClr val="accent2"/>
            </a:solidFill>
          </a:ln>
        </p:spPr>
        <p:txBody>
          <a:bodyPr vert="horz" lIns="91440" tIns="45720" rIns="91440" bIns="45720" rtlCol="0">
            <a:normAutofit/>
          </a:bodyPr>
          <a:lstStyle/>
          <a:p>
            <a:pPr marL="457200" indent="-342900">
              <a:lnSpc>
                <a:spcPct val="90000"/>
              </a:lnSpc>
              <a:spcAft>
                <a:spcPts val="600"/>
              </a:spcAft>
              <a:buFont typeface="+mj-lt"/>
              <a:buAutoNum type="arabicPeriod"/>
            </a:pPr>
            <a:r>
              <a:rPr lang="en-US" i="1" dirty="0">
                <a:latin typeface="Tenorite" panose="00000500000000000000" pitchFamily="2" charset="0"/>
              </a:rPr>
              <a:t>Enter all changes/updates to your plan – be sure to include accountability measures, as appropriate</a:t>
            </a:r>
            <a:r>
              <a:rPr lang="en-US" sz="2400" i="1" dirty="0"/>
              <a:t>.</a:t>
            </a:r>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2185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12364"/>
            <a:ext cx="5559552" cy="1033272"/>
          </a:xfrm>
        </p:spPr>
        <p:txBody>
          <a:bodyPr/>
          <a:lstStyle/>
          <a:p>
            <a:r>
              <a:rPr lang="en-US" dirty="0">
                <a:solidFill>
                  <a:srgbClr val="FFFFFF"/>
                </a:solidFill>
              </a:rPr>
              <a:t>MAP Data</a:t>
            </a:r>
            <a:endParaRPr lang="en-US" dirty="0"/>
          </a:p>
        </p:txBody>
      </p:sp>
    </p:spTree>
    <p:extLst>
      <p:ext uri="{BB962C8B-B14F-4D97-AF65-F5344CB8AC3E}">
        <p14:creationId xmlns:p14="http://schemas.microsoft.com/office/powerpoint/2010/main" val="244830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78514DD-3FC6-4AEF-9C9C-057CF64C8E2D}"/>
              </a:ext>
            </a:extLst>
          </p:cNvPr>
          <p:cNvSpPr>
            <a:spLocks noGrp="1"/>
          </p:cNvSpPr>
          <p:nvPr>
            <p:ph type="title"/>
          </p:nvPr>
        </p:nvSpPr>
        <p:spPr>
          <a:xfrm>
            <a:off x="1774005" y="0"/>
            <a:ext cx="9769867" cy="1325563"/>
          </a:xfrm>
        </p:spPr>
        <p:txBody>
          <a:bodyPr/>
          <a:lstStyle/>
          <a:p>
            <a:pPr algn="l">
              <a:lnSpc>
                <a:spcPct val="90000"/>
              </a:lnSpc>
              <a:spcAft>
                <a:spcPts val="600"/>
              </a:spcAft>
            </a:pPr>
            <a:r>
              <a:rPr lang="en-US" b="1" kern="1200" dirty="0">
                <a:solidFill>
                  <a:schemeClr val="accent2"/>
                </a:solidFill>
                <a:latin typeface="+mj-lt"/>
                <a:ea typeface="+mj-ea"/>
                <a:cs typeface="+mj-cs"/>
              </a:rPr>
              <a:t>Spring 2023 &amp; Fall 2023 MAP Results</a:t>
            </a:r>
          </a:p>
        </p:txBody>
      </p:sp>
      <p:sp>
        <p:nvSpPr>
          <p:cNvPr id="14" name="Slide Number Placeholder 13">
            <a:extLst>
              <a:ext uri="{FF2B5EF4-FFF2-40B4-BE49-F238E27FC236}">
                <a16:creationId xmlns:a16="http://schemas.microsoft.com/office/drawing/2014/main" id="{47FB0EFA-9228-4C2B-BC70-5B5C937712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2BEDDD8-BCF0-177A-213A-F25EFE42961D}"/>
              </a:ext>
            </a:extLst>
          </p:cNvPr>
          <p:cNvPicPr>
            <a:picLocks noChangeAspect="1"/>
          </p:cNvPicPr>
          <p:nvPr/>
        </p:nvPicPr>
        <p:blipFill>
          <a:blip r:embed="rId2"/>
          <a:stretch>
            <a:fillRect/>
          </a:stretch>
        </p:blipFill>
        <p:spPr>
          <a:xfrm>
            <a:off x="360826" y="970801"/>
            <a:ext cx="11618841" cy="5750674"/>
          </a:xfrm>
          <a:prstGeom prst="rect">
            <a:avLst/>
          </a:prstGeom>
        </p:spPr>
      </p:pic>
    </p:spTree>
    <p:extLst>
      <p:ext uri="{BB962C8B-B14F-4D97-AF65-F5344CB8AC3E}">
        <p14:creationId xmlns:p14="http://schemas.microsoft.com/office/powerpoint/2010/main" val="101921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n-US" b="1" kern="1200">
                <a:solidFill>
                  <a:schemeClr val="tx2"/>
                </a:solidFill>
                <a:latin typeface="+mj-lt"/>
                <a:ea typeface="+mj-ea"/>
                <a:cs typeface="+mj-cs"/>
              </a:rPr>
              <a:t>GO Team Discussion:</a:t>
            </a:r>
            <a:br>
              <a:rPr lang="en-US" b="1" kern="1200">
                <a:solidFill>
                  <a:schemeClr val="tx2"/>
                </a:solidFill>
                <a:latin typeface="+mj-lt"/>
                <a:ea typeface="+mj-ea"/>
                <a:cs typeface="+mj-cs"/>
              </a:rPr>
            </a:br>
            <a:r>
              <a:rPr lang="en-US" b="1" kern="120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2055813"/>
            <a:ext cx="5393361" cy="4351338"/>
          </a:xfrm>
          <a:prstGeom prst="rect">
            <a:avLst/>
          </a:prstGeom>
        </p:spPr>
        <p:txBody>
          <a:bodyPr vert="horz" lIns="91440" tIns="45720" rIns="91440" bIns="45720" rtlCol="0">
            <a:normAutofit/>
          </a:bodyPr>
          <a:lstStyle/>
          <a:p>
            <a:pPr marL="285750" indent="-228600">
              <a:lnSpc>
                <a:spcPct val="90000"/>
              </a:lnSpc>
              <a:spcAft>
                <a:spcPts val="1200"/>
              </a:spcAft>
              <a:buFont typeface="Arial" panose="020B0604020202020204" pitchFamily="34" charset="0"/>
              <a:buChar char="•"/>
            </a:pPr>
            <a:r>
              <a:rPr lang="en-US" sz="3200" dirty="0"/>
              <a:t>What do you notice?</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are your wonderings?</a:t>
            </a:r>
          </a:p>
          <a:p>
            <a:pPr marL="285750" indent="-228600">
              <a:lnSpc>
                <a:spcPct val="90000"/>
              </a:lnSpc>
              <a:spcAft>
                <a:spcPts val="1200"/>
              </a:spcAft>
              <a:buFont typeface="Arial" panose="020B0604020202020204" pitchFamily="34" charset="0"/>
              <a:buChar char="•"/>
            </a:pPr>
            <a:endParaRPr lang="en-US" sz="3200" dirty="0"/>
          </a:p>
          <a:p>
            <a:pPr marL="285750" indent="-228600">
              <a:lnSpc>
                <a:spcPct val="90000"/>
              </a:lnSpc>
              <a:spcAft>
                <a:spcPts val="12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19</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Placeholder 5" descr="boy playing in playground in front of apartment building&#10;">
            <a:extLst>
              <a:ext uri="{FF2B5EF4-FFF2-40B4-BE49-F238E27FC236}">
                <a16:creationId xmlns:a16="http://schemas.microsoft.com/office/drawing/2014/main" id="{5F329689-9BAF-4AE6-BA67-6C34B1AEE853}"/>
              </a:ext>
            </a:extLst>
          </p:cNvPr>
          <p:cNvPicPr>
            <a:picLocks noGrp="1" noChangeAspect="1"/>
          </p:cNvPicPr>
          <p:nvPr>
            <p:ph type="pic" sz="quarter" idx="10"/>
          </p:nvPr>
        </p:nvPicPr>
        <p:blipFill rotWithShape="1">
          <a:blip r:embed="rId2"/>
          <a:srcRect/>
          <a:stretch/>
        </p:blipFill>
        <p:spPr/>
      </p:pic>
      <p:sp>
        <p:nvSpPr>
          <p:cNvPr id="8" name="Title 7">
            <a:extLst>
              <a:ext uri="{FF2B5EF4-FFF2-40B4-BE49-F238E27FC236}">
                <a16:creationId xmlns:a16="http://schemas.microsoft.com/office/drawing/2014/main" id="{4E808D1D-FE92-499E-982B-315DCF987C64}"/>
              </a:ext>
            </a:extLst>
          </p:cNvPr>
          <p:cNvSpPr>
            <a:spLocks noGrp="1"/>
          </p:cNvSpPr>
          <p:nvPr>
            <p:ph type="title"/>
          </p:nvPr>
        </p:nvSpPr>
        <p:spPr/>
        <p:txBody>
          <a:bodyPr/>
          <a:lstStyle/>
          <a:p>
            <a:r>
              <a:rPr lang="en-US" sz="3200"/>
              <a:t>Strategic planning will help you fully uncover your available options, set priorities for them, and define the methods to achieve them.</a:t>
            </a:r>
          </a:p>
        </p:txBody>
      </p:sp>
      <p:sp>
        <p:nvSpPr>
          <p:cNvPr id="9" name="Text Placeholder 8">
            <a:extLst>
              <a:ext uri="{FF2B5EF4-FFF2-40B4-BE49-F238E27FC236}">
                <a16:creationId xmlns:a16="http://schemas.microsoft.com/office/drawing/2014/main" id="{23EE02E7-DD32-447E-A951-9BFA2CED01F5}"/>
              </a:ext>
            </a:extLst>
          </p:cNvPr>
          <p:cNvSpPr>
            <a:spLocks noGrp="1"/>
          </p:cNvSpPr>
          <p:nvPr>
            <p:ph type="body" idx="1"/>
          </p:nvPr>
        </p:nvSpPr>
        <p:spPr/>
        <p:txBody>
          <a:bodyPr/>
          <a:lstStyle/>
          <a:p>
            <a:r>
              <a:rPr lang="en-US"/>
              <a:t>Robert J. </a:t>
            </a:r>
            <a:r>
              <a:rPr lang="en-US" err="1"/>
              <a:t>Mckain</a:t>
            </a:r>
            <a:endParaRPr lang="en-US"/>
          </a:p>
          <a:p>
            <a:endParaRPr lang="en-US"/>
          </a:p>
        </p:txBody>
      </p:sp>
      <p:sp>
        <p:nvSpPr>
          <p:cNvPr id="14" name="Arc 13">
            <a:extLst>
              <a:ext uri="{FF2B5EF4-FFF2-40B4-BE49-F238E27FC236}">
                <a16:creationId xmlns:a16="http://schemas.microsoft.com/office/drawing/2014/main" id="{FE1CEAEF-A1EC-4CA7-BEC1-407418518AC8}"/>
              </a:ext>
              <a:ext uri="{C183D7F6-B498-43B3-948B-1728B52AA6E4}">
                <adec:decorative xmlns:adec="http://schemas.microsoft.com/office/drawing/2017/decorative" val="1"/>
              </a:ext>
            </a:extLst>
          </p:cNvPr>
          <p:cNvSpPr/>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FD37EC2-A256-4365-B98A-9FC89FE7E260}"/>
              </a:ext>
              <a:ext uri="{C183D7F6-B498-43B3-948B-1728B52AA6E4}">
                <adec:decorative xmlns:adec="http://schemas.microsoft.com/office/drawing/2017/decorative" val="1"/>
              </a:ext>
            </a:extLst>
          </p:cNvPr>
          <p:cNvSpPr/>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Date Placeholder 16">
            <a:extLst>
              <a:ext uri="{FF2B5EF4-FFF2-40B4-BE49-F238E27FC236}">
                <a16:creationId xmlns:a16="http://schemas.microsoft.com/office/drawing/2014/main" id="{629F4044-902D-4034-8E90-44E0F885EEBD}"/>
              </a:ext>
            </a:extLst>
          </p:cNvPr>
          <p:cNvSpPr>
            <a:spLocks noGrp="1"/>
          </p:cNvSpPr>
          <p:nvPr>
            <p:ph type="dt" sz="half" idx="4294967295"/>
          </p:nvPr>
        </p:nvSpPr>
        <p:spPr>
          <a:xfrm>
            <a:off x="838200" y="6356350"/>
            <a:ext cx="2743200" cy="365125"/>
          </a:xfrm>
        </p:spPr>
        <p:txBody>
          <a:bodyPr/>
          <a:lstStyle/>
          <a:p>
            <a:pPr>
              <a:defRPr/>
            </a:pPr>
            <a:r>
              <a:rPr lang="en-US">
                <a:latin typeface="Calibri" panose="020F0502020204030204"/>
              </a:rPr>
              <a:t>9/3/20XX</a:t>
            </a:r>
          </a:p>
        </p:txBody>
      </p:sp>
      <p:sp>
        <p:nvSpPr>
          <p:cNvPr id="19" name="Slide Number Placeholder 18">
            <a:extLst>
              <a:ext uri="{FF2B5EF4-FFF2-40B4-BE49-F238E27FC236}">
                <a16:creationId xmlns:a16="http://schemas.microsoft.com/office/drawing/2014/main" id="{7728248D-4FCB-429D-AC4B-09580B545802}"/>
              </a:ext>
            </a:extLst>
          </p:cNvPr>
          <p:cNvSpPr>
            <a:spLocks noGrp="1"/>
          </p:cNvSpPr>
          <p:nvPr>
            <p:ph type="sldNum" sz="quarter" idx="13"/>
          </p:nvPr>
        </p:nvSpPr>
        <p:spPr/>
        <p:txBody>
          <a:bodyPr/>
          <a:lstStyle/>
          <a:p>
            <a:pPr>
              <a:defRPr/>
            </a:pPr>
            <a:fld id="{D76B855D-E9CC-4FF8-AD85-6CDC7B89A0DE}" type="slidenum">
              <a:rPr lang="en-US" smtClean="0">
                <a:latin typeface="Calibri" panose="020F0502020204030204"/>
              </a:rPr>
              <a:pPr>
                <a:defRPr/>
              </a:pPr>
              <a:t>20</a:t>
            </a:fld>
            <a:endParaRPr lang="en-US">
              <a:latin typeface="Calibri" panose="020F0502020204030204"/>
            </a:endParaRPr>
          </a:p>
        </p:txBody>
      </p:sp>
    </p:spTree>
    <p:extLst>
      <p:ext uri="{BB962C8B-B14F-4D97-AF65-F5344CB8AC3E}">
        <p14:creationId xmlns:p14="http://schemas.microsoft.com/office/powerpoint/2010/main" val="102613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ranking our strategic priorities for the 2024-2025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21</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22</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1896585700"/>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617029" y="1844288"/>
            <a:ext cx="5977563" cy="3931920"/>
          </a:xfrm>
        </p:spPr>
        <p:txBody>
          <a:bodyPr>
            <a:normAutofit fontScale="92500" lnSpcReduction="20000"/>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Action Plan</a:t>
            </a:r>
          </a:p>
          <a:p>
            <a:pPr marL="0" indent="0">
              <a:lnSpc>
                <a:spcPct val="100000"/>
              </a:lnSpc>
              <a:spcBef>
                <a:spcPts val="0"/>
              </a:spcBef>
              <a:buNone/>
            </a:pPr>
            <a:endParaRPr lang="en-US" dirty="0"/>
          </a:p>
          <a:p>
            <a:pPr marL="0" indent="0">
              <a:lnSpc>
                <a:spcPct val="100000"/>
              </a:lnSpc>
              <a:spcBef>
                <a:spcPts val="0"/>
              </a:spcBef>
              <a:buNone/>
            </a:pPr>
            <a:r>
              <a:rPr lang="en-US" b="1" dirty="0"/>
              <a:t>Strategic Plan Alignment &amp; Update</a:t>
            </a:r>
          </a:p>
          <a:p>
            <a:pPr marL="0" indent="0">
              <a:lnSpc>
                <a:spcPct val="100000"/>
              </a:lnSpc>
              <a:spcBef>
                <a:spcPts val="0"/>
              </a:spcBef>
              <a:buNone/>
            </a:pPr>
            <a:endParaRPr lang="en-US" b="1" dirty="0"/>
          </a:p>
          <a:p>
            <a:pPr marL="0" indent="0">
              <a:lnSpc>
                <a:spcPct val="100000"/>
              </a:lnSpc>
              <a:spcBef>
                <a:spcPts val="0"/>
              </a:spcBef>
              <a:buNone/>
            </a:pPr>
            <a:r>
              <a:rPr lang="en-US" b="1" dirty="0"/>
              <a:t>MAP Data</a:t>
            </a:r>
          </a:p>
          <a:p>
            <a:pPr marL="0" indent="0">
              <a:lnSpc>
                <a:spcPct val="100000"/>
              </a:lnSpc>
              <a:spcBef>
                <a:spcPts val="0"/>
              </a:spcBef>
              <a:buNone/>
            </a:pPr>
            <a:r>
              <a:rPr lang="en-US" dirty="0"/>
              <a:t>	Data Protocol</a:t>
            </a:r>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dirty="0">
                <a:ln>
                  <a:noFill/>
                </a:ln>
                <a:solidFill>
                  <a:schemeClr val="bg1"/>
                </a:solidFill>
                <a:effectLst/>
                <a:uLnTx/>
                <a:uFillTx/>
                <a:latin typeface="Calibri"/>
                <a:ea typeface="Calibri"/>
                <a:cs typeface="Calibri"/>
                <a:sym typeface="Calibri"/>
              </a:rPr>
              <a:t>APS Strategic Priorities &amp; Initiatives</a:t>
            </a:r>
            <a:endParaRPr kumimoji="0" sz="200" b="1" i="1" u="none" strike="noStrike" kern="0" cap="none" spc="0" normalizeH="0" baseline="0" noProof="0" dirty="0">
              <a:ln>
                <a:noFill/>
              </a:ln>
              <a:solidFill>
                <a:schemeClr val="bg1"/>
              </a:solidFill>
              <a:effectLst/>
              <a:uLnTx/>
              <a:uFillTx/>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1A.</a:t>
            </a: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 Review of NWEA/MAP, HMH, Attendance, and Behavior Data weekly</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1B. </a:t>
            </a: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Quarterly Parent Teacher Data Conferences</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1C. </a:t>
            </a:r>
            <a:r>
              <a:rPr kumimoji="0" lang="en-US" sz="1000" b="0" i="0" u="none" strike="noStrike" kern="0" cap="none" spc="0" normalizeH="0" baseline="0" noProof="0" dirty="0">
                <a:ln>
                  <a:noFill/>
                </a:ln>
                <a:solidFill>
                  <a:srgbClr val="000000"/>
                </a:solidFill>
                <a:effectLst/>
                <a:uLnTx/>
                <a:uFillTx/>
                <a:latin typeface="Calibri"/>
                <a:ea typeface="Calibri"/>
                <a:cs typeface="Calibri"/>
                <a:sym typeface="Calibri"/>
              </a:rPr>
              <a:t>Learning Walks for Intervention, Guided Reading, IB, and Math</a:t>
            </a:r>
            <a:endParaRPr kumimoji="0" sz="1000" b="1" i="0" u="sng"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0" name="Google Shape;330;p11"/>
          <p:cNvSpPr/>
          <p:nvPr/>
        </p:nvSpPr>
        <p:spPr>
          <a:xfrm>
            <a:off x="6183350" y="3630925"/>
            <a:ext cx="4003500" cy="836700"/>
          </a:xfrm>
          <a:prstGeom prst="rect">
            <a:avLst/>
          </a:prstGeom>
          <a:solidFill>
            <a:srgbClr val="DDEAF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2A. Care Team weekly meetings and student tracker</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2B. Pre and Post Data for students attending after school tutorial</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2C. Full-time Wrap-Around Supports (Counselor, Behavior Specialist, MTSS, Social Worker)</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1" name="Google Shape;331;p11"/>
          <p:cNvSpPr/>
          <p:nvPr/>
        </p:nvSpPr>
        <p:spPr>
          <a:xfrm>
            <a:off x="6183350" y="4703751"/>
            <a:ext cx="4003500" cy="836700"/>
          </a:xfrm>
          <a:prstGeom prst="rect">
            <a:avLst/>
          </a:prstGeom>
          <a:solidFill>
            <a:srgbClr val="FBE4D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3A. PLC Norms and Protocols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3B. After School Coordinator Leadership Opportunities and Planning Meetings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3C. Allocation of General Budget and other funding sources for ESOL, SPED, &amp; Poverty Students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2" name="Google Shape;332;p11"/>
          <p:cNvSpPr/>
          <p:nvPr/>
        </p:nvSpPr>
        <p:spPr>
          <a:xfrm>
            <a:off x="6183344"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4A. Monthly School Newsletters </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4B. Monday Folder communication of flyers and announcements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4C. Social Media Blasts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000"/>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4D. Robo Calls and Class Dojo</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3" name="Google Shape;333;p11"/>
          <p:cNvSpPr txBox="1"/>
          <p:nvPr/>
        </p:nvSpPr>
        <p:spPr>
          <a:xfrm>
            <a:off x="6751696" y="162407"/>
            <a:ext cx="1837800" cy="6156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500"/>
              <a:buFontTx/>
              <a:buNone/>
              <a:tabLst/>
              <a:defRPr/>
            </a:pPr>
            <a:r>
              <a:rPr kumimoji="0" lang="en-US" sz="1400" b="1" i="0" u="none" strike="noStrike" kern="0" cap="none" spc="0" normalizeH="0" baseline="0" noProof="0" dirty="0">
                <a:ln>
                  <a:noFill/>
                </a:ln>
                <a:solidFill>
                  <a:srgbClr val="151515"/>
                </a:solidFill>
                <a:effectLst/>
                <a:uLnTx/>
                <a:uFillTx/>
                <a:latin typeface="Calibri"/>
                <a:ea typeface="Calibri"/>
                <a:cs typeface="Calibri"/>
                <a:sym typeface="Calibri"/>
              </a:rPr>
              <a:t>Paul L. Dunbar Elementary </a:t>
            </a:r>
            <a:endParaRPr kumimoji="0" sz="200" b="0" i="0" u="none" strike="noStrike" kern="0" cap="none" spc="0" normalizeH="0" baseline="0" noProof="0" dirty="0">
              <a:ln>
                <a:noFill/>
              </a:ln>
              <a:solidFill>
                <a:srgbClr val="151515"/>
              </a:solidFill>
              <a:effectLst/>
              <a:uLnTx/>
              <a:uFillTx/>
              <a:latin typeface="Calibri"/>
              <a:ea typeface="Calibri"/>
              <a:cs typeface="Calibri"/>
              <a:sym typeface="Calibri"/>
            </a:endParaRPr>
          </a:p>
        </p:txBody>
      </p:sp>
      <p:sp>
        <p:nvSpPr>
          <p:cNvPr id="334" name="Google Shape;334;p11"/>
          <p:cNvSpPr txBox="1"/>
          <p:nvPr/>
        </p:nvSpPr>
        <p:spPr>
          <a:xfrm>
            <a:off x="982643" y="1120771"/>
            <a:ext cx="1837698" cy="36930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dirty="0">
                <a:ln>
                  <a:noFill/>
                </a:ln>
                <a:solidFill>
                  <a:schemeClr val="bg1"/>
                </a:solidFill>
                <a:effectLst/>
                <a:uLnTx/>
                <a:uFillTx/>
                <a:latin typeface="Calibri"/>
                <a:ea typeface="Calibri"/>
                <a:cs typeface="Calibri"/>
                <a:sym typeface="Calibri"/>
              </a:rPr>
              <a:t>SMART Goals</a:t>
            </a:r>
            <a:endParaRPr kumimoji="0" sz="200" b="1" i="1" u="none" strike="noStrike" kern="0" cap="none" spc="0" normalizeH="0" baseline="0" noProof="0" dirty="0">
              <a:ln>
                <a:noFill/>
              </a:ln>
              <a:solidFill>
                <a:schemeClr val="bg1"/>
              </a:solidFill>
              <a:effectLst/>
              <a:uLnTx/>
              <a:uFillTx/>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School Strategies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36" name="Google Shape;336;p11"/>
          <p:cNvSpPr/>
          <p:nvPr/>
        </p:nvSpPr>
        <p:spPr>
          <a:xfrm>
            <a:off x="2162425" y="946328"/>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Increase the % of grades 3-5 students scoring proficient or above in  reading from 17% Spring GMAS 2019 to 20% on Spring GMAS 2022</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7" name="Google Shape;337;p11"/>
          <p:cNvSpPr/>
          <p:nvPr/>
        </p:nvSpPr>
        <p:spPr>
          <a:xfrm>
            <a:off x="4172888"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Increase the % of grades 3-5 students scoring proficient or above in math  from 15% on Spring GMAS 2019 to 18% on Spring GMAS 2022</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8" name="Google Shape;338;p11"/>
          <p:cNvSpPr/>
          <p:nvPr/>
        </p:nvSpPr>
        <p:spPr>
          <a:xfrm>
            <a:off x="6183351"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Reduce the number of insubordinate behavior referrals by 10% from 2019 to 2021-2022  SY</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9" name="Google Shape;339;p11"/>
          <p:cNvSpPr txBox="1">
            <a:spLocks noGrp="1"/>
          </p:cNvSpPr>
          <p:nvPr>
            <p:ph type="sldNum" idx="12"/>
          </p:nvPr>
        </p:nvSpPr>
        <p:spPr>
          <a:xfrm>
            <a:off x="8550379" y="6542395"/>
            <a:ext cx="20574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000" b="0" i="0" u="none" strike="noStrike" kern="0" cap="none" spc="0" normalizeH="0" baseline="0" noProof="0">
                <a:ln>
                  <a:noFill/>
                </a:ln>
                <a:solidFill>
                  <a:srgbClr val="000000"/>
                </a:solidFill>
                <a:effectLst/>
                <a:uLnTx/>
                <a:uFillTx/>
                <a:latin typeface="Verdana"/>
                <a:ea typeface="Verdana"/>
                <a:cs typeface="Verdana"/>
                <a:sym typeface="Verdana"/>
              </a:rPr>
              <a:pPr marL="0" marR="0" lvl="0" indent="0" algn="ctr" defTabSz="914400" rtl="0" eaLnBrk="1" fontAlgn="auto" latinLnBrk="0" hangingPunct="1">
                <a:lnSpc>
                  <a:spcPct val="100000"/>
                </a:lnSpc>
                <a:spcBef>
                  <a:spcPts val="0"/>
                </a:spcBef>
                <a:spcAft>
                  <a:spcPts val="0"/>
                </a:spcAft>
                <a:buClr>
                  <a:srgbClr val="000000"/>
                </a:buClr>
                <a:buSzTx/>
                <a:buFontTx/>
                <a:buNone/>
                <a:tabLst/>
                <a:defRPr/>
              </a:pPr>
              <a:t>6</a:t>
            </a:fld>
            <a:endParaRPr kumimoji="0" sz="10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340" name="Google Shape;340;p11"/>
          <p:cNvSpPr/>
          <p:nvPr/>
        </p:nvSpPr>
        <p:spPr>
          <a:xfrm>
            <a:off x="8214142" y="944141"/>
            <a:ext cx="1912591" cy="780410"/>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Increase parent participation in school hosted events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a:ln>
                  <a:noFill/>
                </a:ln>
                <a:solidFill>
                  <a:srgbClr val="151515"/>
                </a:solidFill>
                <a:effectLst/>
                <a:uLnTx/>
                <a:uFillTx/>
                <a:latin typeface="Calibri"/>
                <a:ea typeface="Calibri"/>
                <a:cs typeface="Calibri"/>
                <a:sym typeface="Calibri"/>
              </a:rPr>
              <a:t>School Strategic Priorities</a:t>
            </a:r>
            <a:endParaRPr kumimoji="0" sz="200" b="1" i="1" u="none" strike="noStrike" kern="0" cap="none" spc="0" normalizeH="0" baseline="0" noProof="0">
              <a:ln>
                <a:noFill/>
              </a:ln>
              <a:solidFill>
                <a:srgbClr val="151515"/>
              </a:solidFill>
              <a:effectLst/>
              <a:uLnTx/>
              <a:uFillTx/>
              <a:latin typeface="Calibri"/>
              <a:ea typeface="Calibri"/>
              <a:cs typeface="Calibri"/>
              <a:sym typeface="Calibri"/>
            </a:endParaRPr>
          </a:p>
        </p:txBody>
      </p:sp>
      <p:sp>
        <p:nvSpPr>
          <p:cNvPr id="342" name="Google Shape;342;p11"/>
          <p:cNvSpPr/>
          <p:nvPr/>
        </p:nvSpPr>
        <p:spPr>
          <a:xfrm>
            <a:off x="3496461" y="2477394"/>
            <a:ext cx="2418900" cy="784790"/>
          </a:xfrm>
          <a:prstGeom prst="rect">
            <a:avLst/>
          </a:prstGeom>
          <a:noFill/>
          <a:ln>
            <a:noFill/>
          </a:ln>
        </p:spPr>
        <p:txBody>
          <a:bodyPr spcFirstLastPara="1" wrap="square" lIns="91425" tIns="45700" rIns="91425" bIns="45700" anchor="t" anchorCtr="0">
            <a:spAutoFit/>
          </a:bodyPr>
          <a:lstStyle/>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3" name="Google Shape;343;p11"/>
          <p:cNvSpPr/>
          <p:nvPr/>
        </p:nvSpPr>
        <p:spPr>
          <a:xfrm>
            <a:off x="3496450" y="3522325"/>
            <a:ext cx="2589000" cy="1015622"/>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 Intervention Block with HMH </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After School Tutorial</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BASC-3 Behavior Screener</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600"/>
              </a:spcBef>
              <a:spcAft>
                <a:spcPts val="0"/>
              </a:spcAft>
              <a:buClr>
                <a:srgbClr val="000000"/>
              </a:buClr>
              <a:buSzPts val="1000"/>
              <a:buFont typeface="Calibri"/>
              <a:buAutoNum type="arabicPeriod" startAt="4"/>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Weekly CARE Team Meetings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4" name="Google Shape;344;p11"/>
          <p:cNvSpPr/>
          <p:nvPr/>
        </p:nvSpPr>
        <p:spPr>
          <a:xfrm>
            <a:off x="3491025" y="4703751"/>
            <a:ext cx="2628900"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8.     Grade Level Leaders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9.     Leadership Development Opportunities (Coordinators;Club Sponsors)</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a:ln>
                  <a:noFill/>
                </a:ln>
                <a:solidFill>
                  <a:srgbClr val="000000"/>
                </a:solidFill>
                <a:effectLst/>
                <a:uLnTx/>
                <a:uFillTx/>
                <a:latin typeface="Calibri"/>
                <a:ea typeface="Calibri"/>
                <a:cs typeface="Calibri"/>
                <a:sym typeface="Calibri"/>
              </a:rPr>
              <a:t>10.    ESOL,SPED, &amp; Homeless  Inclusion </a:t>
            </a: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5" name="Google Shape;345;p11"/>
          <p:cNvSpPr txBox="1"/>
          <p:nvPr/>
        </p:nvSpPr>
        <p:spPr>
          <a:xfrm>
            <a:off x="3571783" y="42269"/>
            <a:ext cx="3639000" cy="738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dirty="0">
                <a:ln>
                  <a:noFill/>
                </a:ln>
                <a:solidFill>
                  <a:srgbClr val="151515"/>
                </a:solidFill>
                <a:effectLst/>
                <a:uLnTx/>
                <a:uFillTx/>
                <a:latin typeface="Calibri"/>
                <a:ea typeface="Calibri"/>
                <a:cs typeface="Calibri"/>
                <a:sym typeface="Calibri"/>
              </a:rPr>
              <a:t>Mission-Paul Laurence Dunbar Elementary is a school that nurtures and develops life- long learners who are problem solvers and internationally minded citizens.</a:t>
            </a:r>
            <a:endParaRPr kumimoji="0" sz="200" b="1" i="1" u="none" strike="noStrike" kern="0" cap="none" spc="0" normalizeH="0" baseline="0" noProof="0" dirty="0">
              <a:ln>
                <a:noFill/>
              </a:ln>
              <a:solidFill>
                <a:srgbClr val="151515"/>
              </a:solidFill>
              <a:effectLst/>
              <a:uLnTx/>
              <a:uFillTx/>
              <a:latin typeface="Calibri"/>
              <a:ea typeface="Calibri"/>
              <a:cs typeface="Calibri"/>
              <a:sym typeface="Calibri"/>
            </a:endParaRPr>
          </a:p>
        </p:txBody>
      </p:sp>
      <p:sp>
        <p:nvSpPr>
          <p:cNvPr id="346" name="Google Shape;346;p11"/>
          <p:cNvSpPr txBox="1"/>
          <p:nvPr/>
        </p:nvSpPr>
        <p:spPr>
          <a:xfrm>
            <a:off x="8553000" y="20741"/>
            <a:ext cx="3639000" cy="9234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500"/>
              <a:buFontTx/>
              <a:buNone/>
              <a:tabLst/>
              <a:defRPr/>
            </a:pPr>
            <a:r>
              <a:rPr kumimoji="0" lang="en-US" sz="1200" b="1" i="1" u="none" strike="noStrike" kern="0" cap="none" spc="0" normalizeH="0" baseline="0" noProof="0" dirty="0">
                <a:ln>
                  <a:noFill/>
                </a:ln>
                <a:solidFill>
                  <a:srgbClr val="151515"/>
                </a:solidFill>
                <a:effectLst/>
                <a:uLnTx/>
                <a:uFillTx/>
                <a:latin typeface="Calibri"/>
                <a:ea typeface="Calibri"/>
                <a:cs typeface="Calibri"/>
                <a:sym typeface="Calibri"/>
              </a:rPr>
              <a:t>Vision-Paul Laurence Dunbar is a school where excellence is expected and all students are developed academically, socially, and emotionally in order to become globally competitive.</a:t>
            </a:r>
            <a:endParaRPr kumimoji="0" sz="200" b="1" i="1" u="none" strike="noStrike" kern="0" cap="none" spc="0" normalizeH="0" baseline="0" noProof="0" dirty="0">
              <a:ln>
                <a:noFill/>
              </a:ln>
              <a:solidFill>
                <a:srgbClr val="151515"/>
              </a:solidFill>
              <a:effectLst/>
              <a:uLnTx/>
              <a:uFillTx/>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Tx/>
              <a:buNone/>
              <a:tabLst/>
              <a:defRPr/>
            </a:pPr>
            <a:r>
              <a:rPr kumimoji="0" lang="en-US" sz="1100" b="1" i="0" u="none" strike="noStrike" kern="0" cap="none" spc="0" normalizeH="0" baseline="0" noProof="0">
                <a:ln>
                  <a:noFill/>
                </a:ln>
                <a:solidFill>
                  <a:srgbClr val="FFFFFF"/>
                </a:solidFill>
                <a:effectLst/>
                <a:uLnTx/>
                <a:uFillTx/>
                <a:latin typeface="Calibri"/>
                <a:ea typeface="Calibri"/>
                <a:cs typeface="Calibri"/>
                <a:sym typeface="Calibri"/>
              </a:rPr>
              <a:t>Fostering Academic Excellence for All</a:t>
            </a:r>
            <a:endParaRPr kumimoji="0" sz="11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Data</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Curriculum &amp; Instruction</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40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Signature Program</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0" cap="none" spc="0" normalizeH="0" baseline="0" noProof="0" dirty="0">
                <a:ln>
                  <a:noFill/>
                </a:ln>
                <a:solidFill>
                  <a:srgbClr val="FFFFFF"/>
                </a:solidFill>
                <a:effectLst/>
                <a:uLnTx/>
                <a:uFillTx/>
                <a:latin typeface="Calibri"/>
                <a:ea typeface="Calibri"/>
                <a:cs typeface="Calibri"/>
                <a:sym typeface="Calibri"/>
              </a:rPr>
              <a:t>Building a Culture of Student Support</a:t>
            </a:r>
            <a:endParaRPr kumimoji="0" sz="1100" b="1"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dirty="0">
                <a:ln>
                  <a:noFill/>
                </a:ln>
                <a:solidFill>
                  <a:srgbClr val="FFFFFF"/>
                </a:solidFill>
                <a:effectLst/>
                <a:uLnTx/>
                <a:uFillTx/>
                <a:latin typeface="Calibri"/>
                <a:ea typeface="Calibri"/>
                <a:cs typeface="Calibri"/>
                <a:sym typeface="Calibri"/>
              </a:rPr>
              <a:t>Whole Child &amp; Intervention</a:t>
            </a: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dirty="0">
                <a:ln>
                  <a:noFill/>
                </a:ln>
                <a:solidFill>
                  <a:srgbClr val="FFFFFF"/>
                </a:solidFill>
                <a:effectLst/>
                <a:uLnTx/>
                <a:uFillTx/>
                <a:latin typeface="Calibri"/>
                <a:ea typeface="Calibri"/>
                <a:cs typeface="Calibri"/>
                <a:sym typeface="Calibri"/>
              </a:rPr>
              <a:t>Personalized Learning</a:t>
            </a: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Equipping &amp; Empowering Leaders &amp; Staff</a:t>
            </a:r>
            <a:endParaRPr kumimoji="0" sz="1200" b="1" i="0" u="none" strike="noStrike" kern="0" cap="none" spc="0" normalizeH="0" baseline="0" noProof="0">
              <a:ln>
                <a:noFill/>
              </a:ln>
              <a:solidFill>
                <a:srgbClr val="FFFFFF"/>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Strategic Staff Support</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Equitable Resource Allocation</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Tx/>
              <a:buNone/>
              <a:tabLst/>
              <a:defRPr/>
            </a:pPr>
            <a:r>
              <a:rPr kumimoji="0" lang="en-US" sz="1200" b="1" i="0" u="none" strike="noStrike" kern="0" cap="none" spc="0" normalizeH="0" baseline="0" noProof="0">
                <a:ln>
                  <a:noFill/>
                </a:ln>
                <a:solidFill>
                  <a:srgbClr val="FFFFFF"/>
                </a:solidFill>
                <a:effectLst/>
                <a:uLnTx/>
                <a:uFillTx/>
                <a:latin typeface="Calibri"/>
                <a:ea typeface="Calibri"/>
                <a:cs typeface="Calibri"/>
                <a:sym typeface="Calibri"/>
              </a:rPr>
              <a:t>Creating a System of School Support</a:t>
            </a:r>
            <a:endParaRPr kumimoji="0" sz="1200" b="1" i="0" u="none" strike="noStrike" kern="0" cap="none" spc="0" normalizeH="0" baseline="0" noProof="0">
              <a:ln>
                <a:noFill/>
              </a:ln>
              <a:solidFill>
                <a:srgbClr val="FFFFFF"/>
              </a:solidFill>
              <a:effectLst/>
              <a:uLnTx/>
              <a:uFillTx/>
              <a:latin typeface="Calibri"/>
              <a:ea typeface="Calibri"/>
              <a:cs typeface="Calibri"/>
              <a:sym typeface="Calibri"/>
            </a:endParaRPr>
          </a:p>
          <a:p>
            <a:pPr marL="171446" marR="0" lvl="0" indent="0" algn="ctr" defTabSz="914400" rtl="0" eaLnBrk="1" fontAlgn="auto" latinLnBrk="0" hangingPunct="1">
              <a:lnSpc>
                <a:spcPct val="100000"/>
              </a:lnSpc>
              <a:spcBef>
                <a:spcPts val="0"/>
              </a:spcBef>
              <a:spcAft>
                <a:spcPts val="0"/>
              </a:spcAft>
              <a:buClr>
                <a:srgbClr val="000000"/>
              </a:buClr>
              <a:buSzPts val="900"/>
              <a:buFontTx/>
              <a:buNone/>
              <a:tabLst/>
              <a:defRPr/>
            </a:pP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Collective Action, Engagement &amp; Empowerment</a:t>
            </a:r>
            <a:endParaRPr kumimoji="0" sz="9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1" name="Google Shape;351;p11"/>
          <p:cNvSpPr/>
          <p:nvPr/>
        </p:nvSpPr>
        <p:spPr>
          <a:xfrm>
            <a:off x="3506997" y="5828424"/>
            <a:ext cx="2418900" cy="15542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11.    Community Partners Network</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12.    On-Campus AVLF resources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13.     Parent Liaison and Parent Center</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14.     Community CARE Closet</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15.     Sheltering Arms </a:t>
            </a:r>
            <a:r>
              <a:rPr kumimoji="0" lang="en-US" sz="1000" b="1" i="0" u="none" strike="noStrike" kern="0" cap="none" spc="0" normalizeH="0" baseline="0" noProof="0" dirty="0" err="1">
                <a:ln>
                  <a:noFill/>
                </a:ln>
                <a:solidFill>
                  <a:srgbClr val="000000"/>
                </a:solidFill>
                <a:effectLst/>
                <a:uLnTx/>
                <a:uFillTx/>
                <a:latin typeface="Calibri"/>
                <a:ea typeface="Calibri"/>
                <a:cs typeface="Calibri"/>
                <a:sym typeface="Calibri"/>
              </a:rPr>
              <a:t>Educare</a:t>
            </a: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Center</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600"/>
              </a:spcBef>
              <a:spcAft>
                <a:spcPts val="0"/>
              </a:spcAft>
              <a:buClr>
                <a:srgbClr val="000000"/>
              </a:buClr>
              <a:buSzTx/>
              <a:buFontTx/>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16510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52" name="Google Shape;352;p11"/>
          <p:cNvSpPr/>
          <p:nvPr/>
        </p:nvSpPr>
        <p:spPr>
          <a:xfrm>
            <a:off x="3491025" y="2357227"/>
            <a:ext cx="2418900" cy="15542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1.     Weekly Data Review PLCS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2.     International Baccalaureate school-wide implementation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3.     Focus on Literacy and Math instructional best practices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en-US" sz="10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000000"/>
              </a:buClr>
              <a:buSzPts val="1000"/>
              <a:buFontTx/>
              <a:buNone/>
              <a:tabLst/>
              <a:defRPr/>
            </a:pPr>
            <a:endParaRPr kumimoji="0" sz="1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514600"/>
            <a:ext cx="5559552" cy="1828800"/>
          </a:xfrm>
        </p:spPr>
        <p:txBody>
          <a:bodyPr/>
          <a:lstStyle/>
          <a:p>
            <a:r>
              <a:rPr lang="en-US" dirty="0">
                <a:solidFill>
                  <a:srgbClr val="FFFFFF"/>
                </a:solidFill>
              </a:rPr>
              <a:t>Continuous Improvement Plan</a:t>
            </a:r>
            <a:endParaRPr lang="en-US" dirty="0"/>
          </a:p>
        </p:txBody>
      </p:sp>
    </p:spTree>
    <p:extLst>
      <p:ext uri="{BB962C8B-B14F-4D97-AF65-F5344CB8AC3E}">
        <p14:creationId xmlns:p14="http://schemas.microsoft.com/office/powerpoint/2010/main" val="94016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5" name="Google Shape;170;p4">
            <a:extLst>
              <a:ext uri="{FF2B5EF4-FFF2-40B4-BE49-F238E27FC236}">
                <a16:creationId xmlns:a16="http://schemas.microsoft.com/office/drawing/2014/main" id="{A3A66BBA-5091-3EBF-49B7-A8DE450E6BC4}"/>
              </a:ext>
            </a:extLst>
          </p:cNvPr>
          <p:cNvSpPr/>
          <p:nvPr/>
        </p:nvSpPr>
        <p:spPr>
          <a:xfrm>
            <a:off x="1510037" y="357538"/>
            <a:ext cx="9144000" cy="358706"/>
          </a:xfrm>
          <a:prstGeom prst="rect">
            <a:avLst/>
          </a:prstGeom>
          <a:solidFill>
            <a:srgbClr val="F2F2F2"/>
          </a:solidFill>
          <a:ln>
            <a:noFill/>
          </a:ln>
        </p:spPr>
        <p:txBody>
          <a:bodyPr spcFirstLastPara="1" wrap="square" lIns="60003" tIns="29991" rIns="60003" bIns="29991" anchor="ctr" anchorCtr="0">
            <a:noAutofit/>
          </a:bodyPr>
          <a:lstStyle/>
          <a:p>
            <a:pPr marL="0" marR="0" lvl="0" indent="0" algn="ctr" defTabSz="914400" rtl="0" eaLnBrk="1" fontAlgn="auto" latinLnBrk="0" hangingPunct="1">
              <a:lnSpc>
                <a:spcPct val="100000"/>
              </a:lnSpc>
              <a:spcBef>
                <a:spcPts val="0"/>
              </a:spcBef>
              <a:spcAft>
                <a:spcPts val="0"/>
              </a:spcAft>
              <a:buClrTx/>
              <a:buSzPts val="1350"/>
              <a:buFontTx/>
              <a:buNone/>
              <a:tabLst/>
              <a:defRPr/>
            </a:pPr>
            <a:endParaRPr kumimoji="0" sz="1181"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26" name="Google Shape;171;p4">
            <a:extLst>
              <a:ext uri="{FF2B5EF4-FFF2-40B4-BE49-F238E27FC236}">
                <a16:creationId xmlns:a16="http://schemas.microsoft.com/office/drawing/2014/main" id="{49834AFA-1C6E-77B5-9B3D-0517DD8ED3EA}"/>
              </a:ext>
            </a:extLst>
          </p:cNvPr>
          <p:cNvGrpSpPr/>
          <p:nvPr/>
        </p:nvGrpSpPr>
        <p:grpSpPr>
          <a:xfrm>
            <a:off x="8972091" y="459849"/>
            <a:ext cx="238998" cy="241995"/>
            <a:chOff x="6665701" y="1263473"/>
            <a:chExt cx="364188" cy="368755"/>
          </a:xfrm>
        </p:grpSpPr>
        <p:sp>
          <p:nvSpPr>
            <p:cNvPr id="27" name="Google Shape;172;p4">
              <a:extLst>
                <a:ext uri="{FF2B5EF4-FFF2-40B4-BE49-F238E27FC236}">
                  <a16:creationId xmlns:a16="http://schemas.microsoft.com/office/drawing/2014/main" id="{AEF0E729-931C-33CB-0DC3-3D2D5919DBD2}"/>
                </a:ext>
              </a:extLst>
            </p:cNvPr>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8" name="Google Shape;173;p4">
              <a:extLst>
                <a:ext uri="{FF2B5EF4-FFF2-40B4-BE49-F238E27FC236}">
                  <a16:creationId xmlns:a16="http://schemas.microsoft.com/office/drawing/2014/main" id="{92EDC659-B0FD-68EA-AB12-588A30C52493}"/>
                </a:ext>
              </a:extLst>
            </p:cNvPr>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Google Shape;174;p4">
              <a:extLst>
                <a:ext uri="{FF2B5EF4-FFF2-40B4-BE49-F238E27FC236}">
                  <a16:creationId xmlns:a16="http://schemas.microsoft.com/office/drawing/2014/main" id="{E8CC2447-65F0-FA0E-EB68-715E7A6A1F9F}"/>
                </a:ext>
              </a:extLst>
            </p:cNvPr>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30" name="Google Shape;175;p4">
            <a:extLst>
              <a:ext uri="{FF2B5EF4-FFF2-40B4-BE49-F238E27FC236}">
                <a16:creationId xmlns:a16="http://schemas.microsoft.com/office/drawing/2014/main" id="{810A84F9-6469-220B-CFF2-DD7A7F4FAFB8}"/>
              </a:ext>
            </a:extLst>
          </p:cNvPr>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1" name="Google Shape;176;p4">
            <a:extLst>
              <a:ext uri="{FF2B5EF4-FFF2-40B4-BE49-F238E27FC236}">
                <a16:creationId xmlns:a16="http://schemas.microsoft.com/office/drawing/2014/main" id="{3D9E16F4-6DCC-BA3D-FDB8-A70DBBDB6E2E}"/>
              </a:ext>
            </a:extLst>
          </p:cNvPr>
          <p:cNvSpPr/>
          <p:nvPr/>
        </p:nvSpPr>
        <p:spPr>
          <a:xfrm>
            <a:off x="8699354" y="386846"/>
            <a:ext cx="1940719"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r>
              <a:rPr kumimoji="0" lang="en-US" sz="1050" b="1" i="0" u="none" strike="noStrike" kern="1200" cap="none" spc="0" normalizeH="0" baseline="0" noProof="0">
                <a:ln>
                  <a:noFill/>
                </a:ln>
                <a:solidFill>
                  <a:prstClr val="black"/>
                </a:solidFill>
                <a:effectLst/>
                <a:uLnTx/>
                <a:uFillTx/>
                <a:latin typeface="Avenir Next LT Pro"/>
                <a:ea typeface="+mn-ea"/>
                <a:cs typeface="+mn-cs"/>
              </a:rPr>
              <a:t>Needs Assessment</a:t>
            </a:r>
            <a:endParaRPr kumimoji="0" sz="105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Google Shape;177;p4">
            <a:extLst>
              <a:ext uri="{FF2B5EF4-FFF2-40B4-BE49-F238E27FC236}">
                <a16:creationId xmlns:a16="http://schemas.microsoft.com/office/drawing/2014/main" id="{EE5CEC57-7C01-5E1C-A618-E9EAF36DF731}"/>
              </a:ext>
            </a:extLst>
          </p:cNvPr>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33" name="Google Shape;178;p4">
            <a:extLst>
              <a:ext uri="{FF2B5EF4-FFF2-40B4-BE49-F238E27FC236}">
                <a16:creationId xmlns:a16="http://schemas.microsoft.com/office/drawing/2014/main" id="{62C5A600-2D69-7841-6163-8DC6F9779E0F}"/>
              </a:ext>
            </a:extLst>
          </p:cNvPr>
          <p:cNvGraphicFramePr/>
          <p:nvPr/>
        </p:nvGraphicFramePr>
        <p:xfrm>
          <a:off x="1524000" y="746452"/>
          <a:ext cx="9144000" cy="1169273"/>
        </p:xfrm>
        <a:graphic>
          <a:graphicData uri="http://schemas.openxmlformats.org/drawingml/2006/table">
            <a:tbl>
              <a:tblPr firstRow="1" bandRow="1">
                <a:noFil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97419">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Strengths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Opportunities/Challenges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97419">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8369">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34" name="Google Shape;179;p4">
            <a:extLst>
              <a:ext uri="{FF2B5EF4-FFF2-40B4-BE49-F238E27FC236}">
                <a16:creationId xmlns:a16="http://schemas.microsoft.com/office/drawing/2014/main" id="{CA5DEAB7-5783-A30A-DA47-1CA883355FC9}"/>
              </a:ext>
            </a:extLst>
          </p:cNvPr>
          <p:cNvGraphicFramePr/>
          <p:nvPr/>
        </p:nvGraphicFramePr>
        <p:xfrm>
          <a:off x="1510037" y="2362437"/>
          <a:ext cx="9144000" cy="731358"/>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1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Our Overarching Needs</a:t>
                      </a:r>
                      <a:endParaRPr sz="1000" u="none" strike="noStrike" cap="none"/>
                    </a:p>
                  </a:txBody>
                  <a:tcPr marL="44997" marR="44997" marT="22509" marB="22509">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939">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Literacy:</a:t>
                      </a:r>
                      <a:endParaRPr sz="1000" u="none" strike="noStrike" cap="none"/>
                    </a:p>
                  </a:txBody>
                  <a:tcPr marL="44997" marR="44997" marT="22509" marB="22509">
                    <a:solidFill>
                      <a:srgbClr val="009999">
                        <a:alpha val="4000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Numeracy</a:t>
                      </a:r>
                      <a:r>
                        <a:rPr lang="en-US" sz="900" u="none" strike="noStrike" cap="none"/>
                        <a:t>:</a:t>
                      </a:r>
                      <a:endParaRPr sz="900" u="none" strike="noStrike" cap="none"/>
                    </a:p>
                  </a:txBody>
                  <a:tcPr marL="44997" marR="44997" marT="22509" marB="22509">
                    <a:solidFill>
                      <a:srgbClr val="009999">
                        <a:alpha val="29019"/>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Whole Child &amp; Student Support</a:t>
                      </a:r>
                      <a:endParaRPr sz="900" u="none" strike="noStrike" cap="none"/>
                    </a:p>
                  </a:txBody>
                  <a:tcPr marL="44997" marR="44997" marT="22509" marB="22509">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35" name="Google Shape;180;p4">
            <a:extLst>
              <a:ext uri="{FF2B5EF4-FFF2-40B4-BE49-F238E27FC236}">
                <a16:creationId xmlns:a16="http://schemas.microsoft.com/office/drawing/2014/main" id="{1D5BE647-5FDD-6795-3348-3BCCD99B220B}"/>
              </a:ext>
            </a:extLst>
          </p:cNvPr>
          <p:cNvGraphicFramePr/>
          <p:nvPr/>
        </p:nvGraphicFramePr>
        <p:xfrm>
          <a:off x="1510036" y="5512400"/>
          <a:ext cx="9130038" cy="1157605"/>
        </p:xfrm>
        <a:graphic>
          <a:graphicData uri="http://schemas.openxmlformats.org/drawingml/2006/table">
            <a:tbl>
              <a:tblPr firstRow="1" bandRow="1">
                <a:noFill/>
              </a:tblPr>
              <a:tblGrid>
                <a:gridCol w="3043346">
                  <a:extLst>
                    <a:ext uri="{9D8B030D-6E8A-4147-A177-3AD203B41FA5}">
                      <a16:colId xmlns:a16="http://schemas.microsoft.com/office/drawing/2014/main" val="20000"/>
                    </a:ext>
                  </a:extLst>
                </a:gridCol>
                <a:gridCol w="3043346">
                  <a:extLst>
                    <a:ext uri="{9D8B030D-6E8A-4147-A177-3AD203B41FA5}">
                      <a16:colId xmlns:a16="http://schemas.microsoft.com/office/drawing/2014/main" val="20001"/>
                    </a:ext>
                  </a:extLst>
                </a:gridCol>
                <a:gridCol w="3043346">
                  <a:extLst>
                    <a:ext uri="{9D8B030D-6E8A-4147-A177-3AD203B41FA5}">
                      <a16:colId xmlns:a16="http://schemas.microsoft.com/office/drawing/2014/main" val="20002"/>
                    </a:ext>
                  </a:extLst>
                </a:gridCol>
              </a:tblGrid>
              <a:tr h="349819">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Literacy</a:t>
                      </a:r>
                      <a:r>
                        <a:rPr lang="en-US" sz="1000" u="none" strike="noStrike" cap="none" baseline="0"/>
                        <a:t> Problem Statement</a:t>
                      </a:r>
                      <a:endParaRPr sz="1000" u="none" strike="noStrike" cap="none"/>
                    </a:p>
                  </a:txBody>
                  <a:tcPr marL="44997" marR="44997" marT="22509" marB="22509">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Numeracy Problem Statement</a:t>
                      </a:r>
                      <a:endParaRPr sz="1000" u="none" strike="noStrike" cap="none"/>
                    </a:p>
                  </a:txBody>
                  <a:tcPr marL="44997" marR="44997" marT="22509" marB="22509">
                    <a:lnB w="12700" cap="flat" cmpd="sng" algn="ctr">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Whole Child &amp; Student Support</a:t>
                      </a:r>
                      <a:r>
                        <a:rPr lang="en-US" sz="1000" u="none" strike="noStrike" cap="none" baseline="0"/>
                        <a:t> Problem Statement</a:t>
                      </a:r>
                      <a:endParaRPr sz="1000" u="none" strike="noStrike" cap="none"/>
                    </a:p>
                  </a:txBody>
                  <a:tcPr marL="44997" marR="44997" marT="22509" marB="22509">
                    <a:lnB w="12700" cap="flat" cmpd="sng" algn="ctr">
                      <a:solidFill>
                        <a:schemeClr val="lt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807786">
                <a:tc>
                  <a:txBody>
                    <a:bodyPr/>
                    <a:lstStyle/>
                    <a:p>
                      <a:pPr marL="0" marR="0" lvl="0" indent="0" algn="l" rtl="0">
                        <a:lnSpc>
                          <a:spcPct val="100000"/>
                        </a:lnSpc>
                        <a:spcBef>
                          <a:spcPts val="0"/>
                        </a:spcBef>
                        <a:spcAft>
                          <a:spcPts val="0"/>
                        </a:spcAft>
                        <a:buClr>
                          <a:srgbClr val="000000"/>
                        </a:buClr>
                        <a:buSzPts val="1000"/>
                        <a:buFont typeface="Arial"/>
                        <a:buNone/>
                      </a:pPr>
                      <a:endParaRPr lang="en-US"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lang="en-US"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sp>
        <p:nvSpPr>
          <p:cNvPr id="36" name="Google Shape;191;p5">
            <a:extLst>
              <a:ext uri="{FF2B5EF4-FFF2-40B4-BE49-F238E27FC236}">
                <a16:creationId xmlns:a16="http://schemas.microsoft.com/office/drawing/2014/main" id="{7A9C0A39-6A92-F2F3-DD25-347EE1D783CB}"/>
              </a:ext>
            </a:extLst>
          </p:cNvPr>
          <p:cNvSpPr/>
          <p:nvPr/>
        </p:nvSpPr>
        <p:spPr>
          <a:xfrm>
            <a:off x="1510037" y="355784"/>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r>
              <a:rPr kumimoji="0" lang="en-US" sz="1400" b="1" i="0" u="none" strike="noStrike" kern="1200" cap="none" spc="0" normalizeH="0" baseline="0" noProof="0">
                <a:ln>
                  <a:noFill/>
                </a:ln>
                <a:solidFill>
                  <a:prstClr val="black"/>
                </a:solidFill>
                <a:effectLst/>
                <a:uLnTx/>
                <a:uFillTx/>
                <a:latin typeface="Avenir Next LT Pro"/>
                <a:ea typeface="+mn-ea"/>
                <a:cs typeface="+mn-cs"/>
              </a:rPr>
              <a:t>School Name</a:t>
            </a: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7" name="TextBox 36">
            <a:extLst>
              <a:ext uri="{FF2B5EF4-FFF2-40B4-BE49-F238E27FC236}">
                <a16:creationId xmlns:a16="http://schemas.microsoft.com/office/drawing/2014/main" id="{616897B1-B9F8-E150-4C6A-0A948F4FC2BD}"/>
              </a:ext>
            </a:extLst>
          </p:cNvPr>
          <p:cNvSpPr txBox="1"/>
          <p:nvPr/>
        </p:nvSpPr>
        <p:spPr>
          <a:xfrm>
            <a:off x="4103077" y="5256781"/>
            <a:ext cx="3985846" cy="265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a:ln>
                  <a:noFill/>
                </a:ln>
                <a:solidFill>
                  <a:prstClr val="black"/>
                </a:solidFill>
                <a:effectLst/>
                <a:uLnTx/>
                <a:uFillTx/>
                <a:latin typeface="Avenir Next LT Pro"/>
                <a:ea typeface="+mn-ea"/>
                <a:cs typeface="+mn-cs"/>
              </a:rPr>
              <a:t>Jamboard Link Here</a:t>
            </a:r>
          </a:p>
        </p:txBody>
      </p:sp>
      <p:sp>
        <p:nvSpPr>
          <p:cNvPr id="38" name="Down Arrow 2">
            <a:extLst>
              <a:ext uri="{FF2B5EF4-FFF2-40B4-BE49-F238E27FC236}">
                <a16:creationId xmlns:a16="http://schemas.microsoft.com/office/drawing/2014/main" id="{DAD2CCD7-562F-E1EE-F77D-7FABE1E3B0EA}"/>
              </a:ext>
            </a:extLst>
          </p:cNvPr>
          <p:cNvSpPr/>
          <p:nvPr/>
        </p:nvSpPr>
        <p:spPr>
          <a:xfrm>
            <a:off x="8516264" y="4290254"/>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9" name="Down Arrow 20">
            <a:extLst>
              <a:ext uri="{FF2B5EF4-FFF2-40B4-BE49-F238E27FC236}">
                <a16:creationId xmlns:a16="http://schemas.microsoft.com/office/drawing/2014/main" id="{E8DB5B14-1F3C-F4C3-7D9A-B688DE413A98}"/>
              </a:ext>
            </a:extLst>
          </p:cNvPr>
          <p:cNvSpPr/>
          <p:nvPr/>
        </p:nvSpPr>
        <p:spPr>
          <a:xfrm>
            <a:off x="2487670" y="4327235"/>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0" name="Down Arrow 21">
            <a:extLst>
              <a:ext uri="{FF2B5EF4-FFF2-40B4-BE49-F238E27FC236}">
                <a16:creationId xmlns:a16="http://schemas.microsoft.com/office/drawing/2014/main" id="{9651F22F-43AB-7288-92E8-298D04BABF88}"/>
              </a:ext>
            </a:extLst>
          </p:cNvPr>
          <p:cNvSpPr/>
          <p:nvPr/>
        </p:nvSpPr>
        <p:spPr>
          <a:xfrm>
            <a:off x="5735074" y="4314827"/>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1" name="TextBox 40">
            <a:extLst>
              <a:ext uri="{FF2B5EF4-FFF2-40B4-BE49-F238E27FC236}">
                <a16:creationId xmlns:a16="http://schemas.microsoft.com/office/drawing/2014/main" id="{736DD5D5-CA2F-8A75-5FEF-F8CE818DA5DF}"/>
              </a:ext>
            </a:extLst>
          </p:cNvPr>
          <p:cNvSpPr txBox="1"/>
          <p:nvPr/>
        </p:nvSpPr>
        <p:spPr>
          <a:xfrm>
            <a:off x="1510036" y="2136703"/>
            <a:ext cx="9020556" cy="2431435"/>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Before Presenting to</a:t>
            </a:r>
          </a:p>
          <a:p>
            <a:pPr algn="ctr" defTabSz="457200"/>
            <a:r>
              <a:rPr lang="en-US" sz="4000" kern="0" dirty="0">
                <a:solidFill>
                  <a:srgbClr val="FF0000"/>
                </a:solidFill>
                <a:latin typeface="Arial Black"/>
              </a:rPr>
              <a:t>your GO Team: </a:t>
            </a:r>
          </a:p>
          <a:p>
            <a:pPr algn="ctr" defTabSz="457200"/>
            <a:r>
              <a:rPr lang="en-US" sz="4000" kern="0" dirty="0">
                <a:solidFill>
                  <a:srgbClr val="A92A91"/>
                </a:solidFill>
                <a:latin typeface="Arial Black"/>
              </a:rPr>
              <a:t>Insert Your Needs Assessment</a:t>
            </a:r>
          </a:p>
          <a:p>
            <a:pPr algn="ctr" defTabSz="457200"/>
            <a:r>
              <a:rPr lang="en-US" sz="3200" kern="0" dirty="0">
                <a:latin typeface="Arial Black"/>
              </a:rPr>
              <a:t>(</a:t>
            </a:r>
            <a:r>
              <a:rPr lang="en-US" sz="3200" i="1" kern="0" dirty="0">
                <a:latin typeface="Arial Black"/>
              </a:rPr>
              <a:t>use as many slides as necessary</a:t>
            </a:r>
            <a:r>
              <a:rPr lang="en-US" sz="3200" kern="0" dirty="0">
                <a:latin typeface="Arial Black"/>
              </a:rPr>
              <a:t>)</a:t>
            </a:r>
          </a:p>
        </p:txBody>
      </p:sp>
      <p:pic>
        <p:nvPicPr>
          <p:cNvPr id="3" name="Picture 2">
            <a:extLst>
              <a:ext uri="{FF2B5EF4-FFF2-40B4-BE49-F238E27FC236}">
                <a16:creationId xmlns:a16="http://schemas.microsoft.com/office/drawing/2014/main" id="{49787157-059D-0CB7-1548-C2B0F114865A}"/>
              </a:ext>
            </a:extLst>
          </p:cNvPr>
          <p:cNvPicPr>
            <a:picLocks noChangeAspect="1"/>
          </p:cNvPicPr>
          <p:nvPr/>
        </p:nvPicPr>
        <p:blipFill>
          <a:blip r:embed="rId3"/>
          <a:stretch>
            <a:fillRect/>
          </a:stretch>
        </p:blipFill>
        <p:spPr>
          <a:xfrm>
            <a:off x="967635" y="0"/>
            <a:ext cx="9975568" cy="66700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25" name="Google Shape;170;p4">
            <a:extLst>
              <a:ext uri="{FF2B5EF4-FFF2-40B4-BE49-F238E27FC236}">
                <a16:creationId xmlns:a16="http://schemas.microsoft.com/office/drawing/2014/main" id="{A3A66BBA-5091-3EBF-49B7-A8DE450E6BC4}"/>
              </a:ext>
            </a:extLst>
          </p:cNvPr>
          <p:cNvSpPr/>
          <p:nvPr/>
        </p:nvSpPr>
        <p:spPr>
          <a:xfrm>
            <a:off x="1510037" y="357538"/>
            <a:ext cx="9144000" cy="358706"/>
          </a:xfrm>
          <a:prstGeom prst="rect">
            <a:avLst/>
          </a:prstGeom>
          <a:solidFill>
            <a:srgbClr val="F2F2F2"/>
          </a:solidFill>
          <a:ln>
            <a:noFill/>
          </a:ln>
        </p:spPr>
        <p:txBody>
          <a:bodyPr spcFirstLastPara="1" wrap="square" lIns="60003" tIns="29991" rIns="60003" bIns="29991" anchor="ctr" anchorCtr="0">
            <a:noAutofit/>
          </a:bodyPr>
          <a:lstStyle/>
          <a:p>
            <a:pPr marL="0" marR="0" lvl="0" indent="0" algn="ctr" defTabSz="914400" rtl="0" eaLnBrk="1" fontAlgn="auto" latinLnBrk="0" hangingPunct="1">
              <a:lnSpc>
                <a:spcPct val="100000"/>
              </a:lnSpc>
              <a:spcBef>
                <a:spcPts val="0"/>
              </a:spcBef>
              <a:spcAft>
                <a:spcPts val="0"/>
              </a:spcAft>
              <a:buClrTx/>
              <a:buSzPts val="1350"/>
              <a:buFontTx/>
              <a:buNone/>
              <a:tabLst/>
              <a:defRPr/>
            </a:pPr>
            <a:endParaRPr kumimoji="0" sz="1181"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26" name="Google Shape;171;p4">
            <a:extLst>
              <a:ext uri="{FF2B5EF4-FFF2-40B4-BE49-F238E27FC236}">
                <a16:creationId xmlns:a16="http://schemas.microsoft.com/office/drawing/2014/main" id="{49834AFA-1C6E-77B5-9B3D-0517DD8ED3EA}"/>
              </a:ext>
            </a:extLst>
          </p:cNvPr>
          <p:cNvGrpSpPr/>
          <p:nvPr/>
        </p:nvGrpSpPr>
        <p:grpSpPr>
          <a:xfrm>
            <a:off x="8972091" y="459849"/>
            <a:ext cx="238998" cy="241995"/>
            <a:chOff x="6665701" y="1263473"/>
            <a:chExt cx="364188" cy="368755"/>
          </a:xfrm>
        </p:grpSpPr>
        <p:sp>
          <p:nvSpPr>
            <p:cNvPr id="27" name="Google Shape;172;p4">
              <a:extLst>
                <a:ext uri="{FF2B5EF4-FFF2-40B4-BE49-F238E27FC236}">
                  <a16:creationId xmlns:a16="http://schemas.microsoft.com/office/drawing/2014/main" id="{AEF0E729-931C-33CB-0DC3-3D2D5919DBD2}"/>
                </a:ext>
              </a:extLst>
            </p:cNvPr>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8" name="Google Shape;173;p4">
              <a:extLst>
                <a:ext uri="{FF2B5EF4-FFF2-40B4-BE49-F238E27FC236}">
                  <a16:creationId xmlns:a16="http://schemas.microsoft.com/office/drawing/2014/main" id="{92EDC659-B0FD-68EA-AB12-588A30C52493}"/>
                </a:ext>
              </a:extLst>
            </p:cNvPr>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9" name="Google Shape;174;p4">
              <a:extLst>
                <a:ext uri="{FF2B5EF4-FFF2-40B4-BE49-F238E27FC236}">
                  <a16:creationId xmlns:a16="http://schemas.microsoft.com/office/drawing/2014/main" id="{E8CC2447-65F0-FA0E-EB68-715E7A6A1F9F}"/>
                </a:ext>
              </a:extLst>
            </p:cNvPr>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rgbClr val="009999"/>
            </a:solid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30" name="Google Shape;175;p4">
            <a:extLst>
              <a:ext uri="{FF2B5EF4-FFF2-40B4-BE49-F238E27FC236}">
                <a16:creationId xmlns:a16="http://schemas.microsoft.com/office/drawing/2014/main" id="{810A84F9-6469-220B-CFF2-DD7A7F4FAFB8}"/>
              </a:ext>
            </a:extLst>
          </p:cNvPr>
          <p:cNvSpPr/>
          <p:nvPr/>
        </p:nvSpPr>
        <p:spPr>
          <a:xfrm>
            <a:off x="9312804" y="459849"/>
            <a:ext cx="5459" cy="241995"/>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200"/>
              <a:buFontTx/>
              <a:buNone/>
              <a:tabLst/>
              <a:defRPr/>
            </a:pPr>
            <a:endParaRPr kumimoji="0"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1" name="Google Shape;176;p4">
            <a:extLst>
              <a:ext uri="{FF2B5EF4-FFF2-40B4-BE49-F238E27FC236}">
                <a16:creationId xmlns:a16="http://schemas.microsoft.com/office/drawing/2014/main" id="{3D9E16F4-6DCC-BA3D-FDB8-A70DBBDB6E2E}"/>
              </a:ext>
            </a:extLst>
          </p:cNvPr>
          <p:cNvSpPr/>
          <p:nvPr/>
        </p:nvSpPr>
        <p:spPr>
          <a:xfrm>
            <a:off x="8699354" y="386846"/>
            <a:ext cx="1940719"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r>
              <a:rPr kumimoji="0" lang="en-US" sz="1050" b="1" i="0" u="none" strike="noStrike" kern="1200" cap="none" spc="0" normalizeH="0" baseline="0" noProof="0">
                <a:ln>
                  <a:noFill/>
                </a:ln>
                <a:solidFill>
                  <a:prstClr val="black"/>
                </a:solidFill>
                <a:effectLst/>
                <a:uLnTx/>
                <a:uFillTx/>
                <a:latin typeface="Avenir Next LT Pro"/>
                <a:ea typeface="+mn-ea"/>
                <a:cs typeface="+mn-cs"/>
              </a:rPr>
              <a:t>Needs Assessment</a:t>
            </a:r>
            <a:endParaRPr kumimoji="0" sz="105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Google Shape;177;p4">
            <a:extLst>
              <a:ext uri="{FF2B5EF4-FFF2-40B4-BE49-F238E27FC236}">
                <a16:creationId xmlns:a16="http://schemas.microsoft.com/office/drawing/2014/main" id="{EE5CEC57-7C01-5E1C-A618-E9EAF36DF731}"/>
              </a:ext>
            </a:extLst>
          </p:cNvPr>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33" name="Google Shape;178;p4">
            <a:extLst>
              <a:ext uri="{FF2B5EF4-FFF2-40B4-BE49-F238E27FC236}">
                <a16:creationId xmlns:a16="http://schemas.microsoft.com/office/drawing/2014/main" id="{62C5A600-2D69-7841-6163-8DC6F9779E0F}"/>
              </a:ext>
            </a:extLst>
          </p:cNvPr>
          <p:cNvGraphicFramePr/>
          <p:nvPr/>
        </p:nvGraphicFramePr>
        <p:xfrm>
          <a:off x="1524000" y="746452"/>
          <a:ext cx="9144000" cy="1169273"/>
        </p:xfrm>
        <a:graphic>
          <a:graphicData uri="http://schemas.openxmlformats.org/drawingml/2006/table">
            <a:tbl>
              <a:tblPr firstRow="1" bandRow="1">
                <a:noFil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97419">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Strengths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b="1" u="none" strike="noStrike" cap="none">
                          <a:solidFill>
                            <a:schemeClr val="lt1"/>
                          </a:solidFill>
                        </a:rPr>
                        <a:t>Opportunities/Challenges</a:t>
                      </a:r>
                      <a:endParaRPr sz="1000" b="1" u="none" strike="noStrike" cap="none">
                        <a:solidFill>
                          <a:schemeClr val="lt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97419">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7419">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Arial"/>
                        <a:buNone/>
                      </a:pPr>
                      <a:endParaRPr sz="10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8369">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900" u="none" strike="noStrike" cap="none">
                        <a:solidFill>
                          <a:schemeClr val="dk1"/>
                        </a:solidFill>
                      </a:endParaRPr>
                    </a:p>
                  </a:txBody>
                  <a:tcPr marL="44997" marR="44997" marT="22509" marB="22509">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34" name="Google Shape;179;p4">
            <a:extLst>
              <a:ext uri="{FF2B5EF4-FFF2-40B4-BE49-F238E27FC236}">
                <a16:creationId xmlns:a16="http://schemas.microsoft.com/office/drawing/2014/main" id="{CA5DEAB7-5783-A30A-DA47-1CA883355FC9}"/>
              </a:ext>
            </a:extLst>
          </p:cNvPr>
          <p:cNvGraphicFramePr/>
          <p:nvPr/>
        </p:nvGraphicFramePr>
        <p:xfrm>
          <a:off x="1510037" y="2362437"/>
          <a:ext cx="9144000" cy="731358"/>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97419">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Our Overarching Needs</a:t>
                      </a:r>
                      <a:endParaRPr sz="1000" u="none" strike="noStrike" cap="none"/>
                    </a:p>
                  </a:txBody>
                  <a:tcPr marL="44997" marR="44997" marT="22509" marB="22509">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939">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Literacy:</a:t>
                      </a:r>
                      <a:endParaRPr sz="1000" u="none" strike="noStrike" cap="none"/>
                    </a:p>
                  </a:txBody>
                  <a:tcPr marL="44997" marR="44997" marT="22509" marB="22509">
                    <a:solidFill>
                      <a:srgbClr val="009999">
                        <a:alpha val="40000"/>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Numeracy</a:t>
                      </a:r>
                      <a:r>
                        <a:rPr lang="en-US" sz="900" u="none" strike="noStrike" cap="none"/>
                        <a:t>:</a:t>
                      </a:r>
                      <a:endParaRPr sz="900" u="none" strike="noStrike" cap="none"/>
                    </a:p>
                  </a:txBody>
                  <a:tcPr marL="44997" marR="44997" marT="22509" marB="22509">
                    <a:solidFill>
                      <a:srgbClr val="009999">
                        <a:alpha val="29019"/>
                      </a:srgbClr>
                    </a:solidFill>
                  </a:tcPr>
                </a:tc>
                <a:tc>
                  <a:txBody>
                    <a:bodyPr/>
                    <a:lstStyle/>
                    <a:p>
                      <a:pPr marL="0" marR="0" lvl="0" indent="0" algn="l" rtl="0">
                        <a:lnSpc>
                          <a:spcPct val="100000"/>
                        </a:lnSpc>
                        <a:spcBef>
                          <a:spcPts val="0"/>
                        </a:spcBef>
                        <a:spcAft>
                          <a:spcPts val="0"/>
                        </a:spcAft>
                        <a:buClr>
                          <a:schemeClr val="dk1"/>
                        </a:buClr>
                        <a:buSzPts val="1000"/>
                        <a:buFont typeface="Arial"/>
                        <a:buNone/>
                      </a:pPr>
                      <a:r>
                        <a:rPr lang="en-US" sz="1000" u="none" strike="noStrike" cap="none"/>
                        <a:t>Whole Child &amp; Student Support</a:t>
                      </a:r>
                      <a:endParaRPr sz="900" u="none" strike="noStrike" cap="none"/>
                    </a:p>
                  </a:txBody>
                  <a:tcPr marL="44997" marR="44997" marT="22509" marB="22509">
                    <a:solidFill>
                      <a:srgbClr val="009999">
                        <a:alpha val="20000"/>
                      </a:srgbClr>
                    </a:solidFill>
                  </a:tcPr>
                </a:tc>
                <a:extLst>
                  <a:ext uri="{0D108BD9-81ED-4DB2-BD59-A6C34878D82A}">
                    <a16:rowId xmlns:a16="http://schemas.microsoft.com/office/drawing/2014/main" val="10001"/>
                  </a:ext>
                </a:extLst>
              </a:tr>
            </a:tbl>
          </a:graphicData>
        </a:graphic>
      </p:graphicFrame>
      <p:graphicFrame>
        <p:nvGraphicFramePr>
          <p:cNvPr id="35" name="Google Shape;180;p4">
            <a:extLst>
              <a:ext uri="{FF2B5EF4-FFF2-40B4-BE49-F238E27FC236}">
                <a16:creationId xmlns:a16="http://schemas.microsoft.com/office/drawing/2014/main" id="{1D5BE647-5FDD-6795-3348-3BCCD99B220B}"/>
              </a:ext>
            </a:extLst>
          </p:cNvPr>
          <p:cNvGraphicFramePr/>
          <p:nvPr/>
        </p:nvGraphicFramePr>
        <p:xfrm>
          <a:off x="1510036" y="5512400"/>
          <a:ext cx="9130038" cy="1157605"/>
        </p:xfrm>
        <a:graphic>
          <a:graphicData uri="http://schemas.openxmlformats.org/drawingml/2006/table">
            <a:tbl>
              <a:tblPr firstRow="1" bandRow="1">
                <a:noFill/>
              </a:tblPr>
              <a:tblGrid>
                <a:gridCol w="3043346">
                  <a:extLst>
                    <a:ext uri="{9D8B030D-6E8A-4147-A177-3AD203B41FA5}">
                      <a16:colId xmlns:a16="http://schemas.microsoft.com/office/drawing/2014/main" val="20000"/>
                    </a:ext>
                  </a:extLst>
                </a:gridCol>
                <a:gridCol w="3043346">
                  <a:extLst>
                    <a:ext uri="{9D8B030D-6E8A-4147-A177-3AD203B41FA5}">
                      <a16:colId xmlns:a16="http://schemas.microsoft.com/office/drawing/2014/main" val="20001"/>
                    </a:ext>
                  </a:extLst>
                </a:gridCol>
                <a:gridCol w="3043346">
                  <a:extLst>
                    <a:ext uri="{9D8B030D-6E8A-4147-A177-3AD203B41FA5}">
                      <a16:colId xmlns:a16="http://schemas.microsoft.com/office/drawing/2014/main" val="20002"/>
                    </a:ext>
                  </a:extLst>
                </a:gridCol>
              </a:tblGrid>
              <a:tr h="349819">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Literacy</a:t>
                      </a:r>
                      <a:r>
                        <a:rPr lang="en-US" sz="1000" u="none" strike="noStrike" cap="none" baseline="0"/>
                        <a:t> Problem Statement</a:t>
                      </a:r>
                      <a:endParaRPr sz="1000" u="none" strike="noStrike" cap="none"/>
                    </a:p>
                  </a:txBody>
                  <a:tcPr marL="44997" marR="44997" marT="22509" marB="22509">
                    <a:lnB w="12700" cap="flat" cmpd="sng">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Numeracy Problem Statement</a:t>
                      </a:r>
                      <a:endParaRPr sz="1000" u="none" strike="noStrike" cap="none"/>
                    </a:p>
                  </a:txBody>
                  <a:tcPr marL="44997" marR="44997" marT="22509" marB="22509">
                    <a:lnB w="12700" cap="flat" cmpd="sng" algn="ctr">
                      <a:solidFill>
                        <a:schemeClr val="lt1"/>
                      </a:solidFill>
                      <a:prstDash val="solid"/>
                      <a:round/>
                      <a:headEnd type="none" w="sm" len="sm"/>
                      <a:tailEnd type="none" w="sm" len="sm"/>
                    </a:lnB>
                    <a:solidFill>
                      <a:srgbClr val="009999"/>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000" u="none" strike="noStrike" cap="none"/>
                        <a:t>Whole Child &amp; Student Support</a:t>
                      </a:r>
                      <a:r>
                        <a:rPr lang="en-US" sz="1000" u="none" strike="noStrike" cap="none" baseline="0"/>
                        <a:t> Problem Statement</a:t>
                      </a:r>
                      <a:endParaRPr sz="1000" u="none" strike="noStrike" cap="none"/>
                    </a:p>
                  </a:txBody>
                  <a:tcPr marL="44997" marR="44997" marT="22509" marB="22509">
                    <a:lnB w="12700" cap="flat" cmpd="sng" algn="ctr">
                      <a:solidFill>
                        <a:schemeClr val="lt1"/>
                      </a:solidFill>
                      <a:prstDash val="solid"/>
                      <a:round/>
                      <a:headEnd type="none" w="sm" len="sm"/>
                      <a:tailEnd type="none" w="sm" len="sm"/>
                    </a:lnB>
                    <a:solidFill>
                      <a:srgbClr val="009999"/>
                    </a:solidFill>
                  </a:tcPr>
                </a:tc>
                <a:extLst>
                  <a:ext uri="{0D108BD9-81ED-4DB2-BD59-A6C34878D82A}">
                    <a16:rowId xmlns:a16="http://schemas.microsoft.com/office/drawing/2014/main" val="10000"/>
                  </a:ext>
                </a:extLst>
              </a:tr>
              <a:tr h="807786">
                <a:tc>
                  <a:txBody>
                    <a:bodyPr/>
                    <a:lstStyle/>
                    <a:p>
                      <a:pPr marL="0" marR="0" lvl="0" indent="0" algn="l" rtl="0">
                        <a:lnSpc>
                          <a:spcPct val="100000"/>
                        </a:lnSpc>
                        <a:spcBef>
                          <a:spcPts val="0"/>
                        </a:spcBef>
                        <a:spcAft>
                          <a:spcPts val="0"/>
                        </a:spcAft>
                        <a:buClr>
                          <a:srgbClr val="000000"/>
                        </a:buClr>
                        <a:buSzPts val="1000"/>
                        <a:buFont typeface="Arial"/>
                        <a:buNone/>
                      </a:pPr>
                      <a:endParaRPr lang="en-US"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40000"/>
                      </a:srgbClr>
                    </a:solidFill>
                  </a:tcPr>
                </a:tc>
                <a:tc>
                  <a:txBody>
                    <a:bodyPr/>
                    <a:lstStyle/>
                    <a:p>
                      <a:pPr marL="0" marR="0" lvl="0" indent="0" algn="ctr" rtl="0">
                        <a:lnSpc>
                          <a:spcPct val="100000"/>
                        </a:lnSpc>
                        <a:spcBef>
                          <a:spcPts val="0"/>
                        </a:spcBef>
                        <a:spcAft>
                          <a:spcPts val="0"/>
                        </a:spcAft>
                        <a:buClr>
                          <a:schemeClr val="dk1"/>
                        </a:buClr>
                        <a:buSzPts val="1000"/>
                        <a:buFont typeface="Arial"/>
                        <a:buNone/>
                      </a:pPr>
                      <a:endParaRPr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9019"/>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endParaRPr lang="en-US" sz="900" u="none" strike="noStrike" cap="none"/>
                    </a:p>
                  </a:txBody>
                  <a:tcPr marL="44997" marR="44997" marT="22509" marB="22509"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9999">
                        <a:alpha val="20000"/>
                      </a:srgbClr>
                    </a:solidFill>
                  </a:tcPr>
                </a:tc>
                <a:extLst>
                  <a:ext uri="{0D108BD9-81ED-4DB2-BD59-A6C34878D82A}">
                    <a16:rowId xmlns:a16="http://schemas.microsoft.com/office/drawing/2014/main" val="10001"/>
                  </a:ext>
                </a:extLst>
              </a:tr>
            </a:tbl>
          </a:graphicData>
        </a:graphic>
      </p:graphicFrame>
      <p:sp>
        <p:nvSpPr>
          <p:cNvPr id="36" name="Google Shape;191;p5">
            <a:extLst>
              <a:ext uri="{FF2B5EF4-FFF2-40B4-BE49-F238E27FC236}">
                <a16:creationId xmlns:a16="http://schemas.microsoft.com/office/drawing/2014/main" id="{7A9C0A39-6A92-F2F3-DD25-347EE1D783CB}"/>
              </a:ext>
            </a:extLst>
          </p:cNvPr>
          <p:cNvSpPr/>
          <p:nvPr/>
        </p:nvSpPr>
        <p:spPr>
          <a:xfrm>
            <a:off x="1510037" y="355784"/>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r>
              <a:rPr kumimoji="0" lang="en-US" sz="1400" b="1" i="0" u="none" strike="noStrike" kern="1200" cap="none" spc="0" normalizeH="0" baseline="0" noProof="0">
                <a:ln>
                  <a:noFill/>
                </a:ln>
                <a:solidFill>
                  <a:prstClr val="black"/>
                </a:solidFill>
                <a:effectLst/>
                <a:uLnTx/>
                <a:uFillTx/>
                <a:latin typeface="Avenir Next LT Pro"/>
                <a:ea typeface="+mn-ea"/>
                <a:cs typeface="+mn-cs"/>
              </a:rPr>
              <a:t>School Name</a:t>
            </a: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sp>
        <p:nvSpPr>
          <p:cNvPr id="37" name="TextBox 36">
            <a:extLst>
              <a:ext uri="{FF2B5EF4-FFF2-40B4-BE49-F238E27FC236}">
                <a16:creationId xmlns:a16="http://schemas.microsoft.com/office/drawing/2014/main" id="{616897B1-B9F8-E150-4C6A-0A948F4FC2BD}"/>
              </a:ext>
            </a:extLst>
          </p:cNvPr>
          <p:cNvSpPr txBox="1"/>
          <p:nvPr/>
        </p:nvSpPr>
        <p:spPr>
          <a:xfrm>
            <a:off x="4103077" y="5256781"/>
            <a:ext cx="3985846" cy="2654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a:ln>
                  <a:noFill/>
                </a:ln>
                <a:solidFill>
                  <a:prstClr val="black"/>
                </a:solidFill>
                <a:effectLst/>
                <a:uLnTx/>
                <a:uFillTx/>
                <a:latin typeface="Avenir Next LT Pro"/>
                <a:ea typeface="+mn-ea"/>
                <a:cs typeface="+mn-cs"/>
              </a:rPr>
              <a:t>Jamboard Link Here</a:t>
            </a:r>
          </a:p>
        </p:txBody>
      </p:sp>
      <p:sp>
        <p:nvSpPr>
          <p:cNvPr id="38" name="Down Arrow 2">
            <a:extLst>
              <a:ext uri="{FF2B5EF4-FFF2-40B4-BE49-F238E27FC236}">
                <a16:creationId xmlns:a16="http://schemas.microsoft.com/office/drawing/2014/main" id="{DAD2CCD7-562F-E1EE-F77D-7FABE1E3B0EA}"/>
              </a:ext>
            </a:extLst>
          </p:cNvPr>
          <p:cNvSpPr/>
          <p:nvPr/>
        </p:nvSpPr>
        <p:spPr>
          <a:xfrm>
            <a:off x="8516264" y="4290254"/>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9" name="Down Arrow 20">
            <a:extLst>
              <a:ext uri="{FF2B5EF4-FFF2-40B4-BE49-F238E27FC236}">
                <a16:creationId xmlns:a16="http://schemas.microsoft.com/office/drawing/2014/main" id="{E8DB5B14-1F3C-F4C3-7D9A-B688DE413A98}"/>
              </a:ext>
            </a:extLst>
          </p:cNvPr>
          <p:cNvSpPr/>
          <p:nvPr/>
        </p:nvSpPr>
        <p:spPr>
          <a:xfrm>
            <a:off x="2487670" y="4327235"/>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0" name="Down Arrow 21">
            <a:extLst>
              <a:ext uri="{FF2B5EF4-FFF2-40B4-BE49-F238E27FC236}">
                <a16:creationId xmlns:a16="http://schemas.microsoft.com/office/drawing/2014/main" id="{9651F22F-43AB-7288-92E8-298D04BABF88}"/>
              </a:ext>
            </a:extLst>
          </p:cNvPr>
          <p:cNvSpPr/>
          <p:nvPr/>
        </p:nvSpPr>
        <p:spPr>
          <a:xfrm>
            <a:off x="5735074" y="4314827"/>
            <a:ext cx="1055077" cy="89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1" name="TextBox 40">
            <a:extLst>
              <a:ext uri="{FF2B5EF4-FFF2-40B4-BE49-F238E27FC236}">
                <a16:creationId xmlns:a16="http://schemas.microsoft.com/office/drawing/2014/main" id="{736DD5D5-CA2F-8A75-5FEF-F8CE818DA5DF}"/>
              </a:ext>
            </a:extLst>
          </p:cNvPr>
          <p:cNvSpPr txBox="1"/>
          <p:nvPr/>
        </p:nvSpPr>
        <p:spPr>
          <a:xfrm>
            <a:off x="1510036" y="2136703"/>
            <a:ext cx="9020556" cy="2431435"/>
          </a:xfrm>
          <a:prstGeom prst="rect">
            <a:avLst/>
          </a:prstGeom>
          <a:solidFill>
            <a:srgbClr val="F3CF45">
              <a:lumMod val="40000"/>
              <a:lumOff val="60000"/>
            </a:srgbClr>
          </a:solidFill>
        </p:spPr>
        <p:txBody>
          <a:bodyPr wrap="square" rtlCol="0">
            <a:spAutoFit/>
          </a:bodyPr>
          <a:lstStyle/>
          <a:p>
            <a:pPr algn="ctr" defTabSz="457200"/>
            <a:r>
              <a:rPr lang="en-US" sz="4000" kern="0" dirty="0">
                <a:solidFill>
                  <a:srgbClr val="FF0000"/>
                </a:solidFill>
                <a:latin typeface="Arial Black"/>
              </a:rPr>
              <a:t>Before Presenting to</a:t>
            </a:r>
          </a:p>
          <a:p>
            <a:pPr algn="ctr" defTabSz="457200"/>
            <a:r>
              <a:rPr lang="en-US" sz="4000" kern="0" dirty="0">
                <a:solidFill>
                  <a:srgbClr val="FF0000"/>
                </a:solidFill>
                <a:latin typeface="Arial Black"/>
              </a:rPr>
              <a:t>your GO Team: </a:t>
            </a:r>
          </a:p>
          <a:p>
            <a:pPr algn="ctr" defTabSz="457200"/>
            <a:r>
              <a:rPr lang="en-US" sz="4000" kern="0" dirty="0">
                <a:solidFill>
                  <a:srgbClr val="A92A91"/>
                </a:solidFill>
                <a:latin typeface="Arial Black"/>
              </a:rPr>
              <a:t>Insert Your Needs Assessment</a:t>
            </a:r>
          </a:p>
          <a:p>
            <a:pPr algn="ctr" defTabSz="457200"/>
            <a:r>
              <a:rPr lang="en-US" sz="3200" kern="0" dirty="0">
                <a:latin typeface="Arial Black"/>
              </a:rPr>
              <a:t>(</a:t>
            </a:r>
            <a:r>
              <a:rPr lang="en-US" sz="3200" i="1" kern="0" dirty="0">
                <a:latin typeface="Arial Black"/>
              </a:rPr>
              <a:t>use as many slides as necessary</a:t>
            </a:r>
            <a:r>
              <a:rPr lang="en-US" sz="3200" kern="0" dirty="0">
                <a:latin typeface="Arial Black"/>
              </a:rPr>
              <a:t>)</a:t>
            </a:r>
          </a:p>
        </p:txBody>
      </p:sp>
      <p:pic>
        <p:nvPicPr>
          <p:cNvPr id="4" name="Picture 3">
            <a:extLst>
              <a:ext uri="{FF2B5EF4-FFF2-40B4-BE49-F238E27FC236}">
                <a16:creationId xmlns:a16="http://schemas.microsoft.com/office/drawing/2014/main" id="{6518C202-D090-63C5-7DF6-679E7FC621C2}"/>
              </a:ext>
            </a:extLst>
          </p:cNvPr>
          <p:cNvPicPr>
            <a:picLocks noChangeAspect="1"/>
          </p:cNvPicPr>
          <p:nvPr/>
        </p:nvPicPr>
        <p:blipFill>
          <a:blip r:embed="rId3"/>
          <a:stretch>
            <a:fillRect/>
          </a:stretch>
        </p:blipFill>
        <p:spPr>
          <a:xfrm>
            <a:off x="573062" y="126872"/>
            <a:ext cx="10841528" cy="6731127"/>
          </a:xfrm>
          <a:prstGeom prst="rect">
            <a:avLst/>
          </a:prstGeom>
        </p:spPr>
      </p:pic>
    </p:spTree>
    <p:extLst>
      <p:ext uri="{BB962C8B-B14F-4D97-AF65-F5344CB8AC3E}">
        <p14:creationId xmlns:p14="http://schemas.microsoft.com/office/powerpoint/2010/main" val="3373943510"/>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APS Colors">
      <a:dk1>
        <a:sysClr val="windowText" lastClr="000000"/>
      </a:dk1>
      <a:lt1>
        <a:sysClr val="window" lastClr="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0bb7e69-eddf-4b35-9af6-986ed96ee77f">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_activity xmlns="8e177736-4dff-4890-b5d7-9c66069671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20AD812045BA49AB25050A56B833C1" ma:contentTypeVersion="13" ma:contentTypeDescription="Create a new document." ma:contentTypeScope="" ma:versionID="6f758923a81660ce14b624f7487e193b">
  <xsd:schema xmlns:xsd="http://www.w3.org/2001/XMLSchema" xmlns:xs="http://www.w3.org/2001/XMLSchema" xmlns:p="http://schemas.microsoft.com/office/2006/metadata/properties" xmlns:ns3="8e177736-4dff-4890-b5d7-9c6606967118" xmlns:ns4="b0bb7e69-eddf-4b35-9af6-986ed96ee77f" targetNamespace="http://schemas.microsoft.com/office/2006/metadata/properties" ma:root="true" ma:fieldsID="0e9615490976730b588a50f1b2868496" ns3:_="" ns4:_="">
    <xsd:import namespace="8e177736-4dff-4890-b5d7-9c6606967118"/>
    <xsd:import namespace="b0bb7e69-eddf-4b35-9af6-986ed96ee77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77736-4dff-4890-b5d7-9c6606967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bb7e69-eddf-4b35-9af6-986ed96ee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8e177736-4dff-4890-b5d7-9c660696711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b0bb7e69-eddf-4b35-9af6-986ed96ee77f"/>
    <ds:schemaRef ds:uri="http://www.w3.org/XML/1998/namespace"/>
    <ds:schemaRef ds:uri="http://purl.org/dc/dcmitype/"/>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7FAE8515-35A5-44CA-B076-EF81D0A2C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77736-4dff-4890-b5d7-9c6606967118"/>
    <ds:schemaRef ds:uri="b0bb7e69-eddf-4b35-9af6-986ed96ee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{B8EF6DDF-79B9-44FA-AB15-D553D3962920}tf78504181_win32</Template>
  <TotalTime>295</TotalTime>
  <Words>1161</Words>
  <Application>Microsoft Office PowerPoint</Application>
  <PresentationFormat>Widescreen</PresentationFormat>
  <Paragraphs>166</Paragraphs>
  <Slides>22</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Arial Black</vt:lpstr>
      <vt:lpstr>Avenir Next LT Pro</vt:lpstr>
      <vt:lpstr>Calibri</vt:lpstr>
      <vt:lpstr>Sabon Next LT</vt:lpstr>
      <vt:lpstr>Tenorite</vt:lpstr>
      <vt:lpstr>Tw Cen MT</vt:lpstr>
      <vt:lpstr>Verdana</vt:lpstr>
      <vt:lpstr>ShapesVTI</vt:lpstr>
      <vt:lpstr>Office Theme</vt:lpstr>
      <vt:lpstr>Dunbar GO Team  Business Meeting #2</vt:lpstr>
      <vt:lpstr>Where We Are</vt:lpstr>
      <vt:lpstr>Timeline for GO Teams</vt:lpstr>
      <vt:lpstr>Discussion Items</vt:lpstr>
      <vt:lpstr>Current Strategic Plan</vt:lpstr>
      <vt:lpstr>PowerPoint Presentation</vt:lpstr>
      <vt:lpstr>Continuous Improvement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Team Activity &amp; Discussion</vt:lpstr>
      <vt:lpstr>PowerPoint Presentation</vt:lpstr>
      <vt:lpstr>MAP Data</vt:lpstr>
      <vt:lpstr>Spring 2023 &amp; Fall 2023 MAP Results</vt:lpstr>
      <vt:lpstr>GO Team Discussion: Data Protocol</vt:lpstr>
      <vt:lpstr>Strategic planning will help you fully uncover your available options, set priorities for them, and define the methods to achieve them.</vt:lpstr>
      <vt:lpstr>Where we’re going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Team Meeting #2</dc:title>
  <dc:creator>Jacobi, Diane</dc:creator>
  <cp:lastModifiedBy>Sessoms, Ernest</cp:lastModifiedBy>
  <cp:revision>10</cp:revision>
  <cp:lastPrinted>2023-09-28T16:30:49Z</cp:lastPrinted>
  <dcterms:created xsi:type="dcterms:W3CDTF">2022-09-07T14:53:24Z</dcterms:created>
  <dcterms:modified xsi:type="dcterms:W3CDTF">2023-10-26T18:20:23Z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0x0101003320AD812045BA49AB25050A56B833C1</vt:lpwstr>
  </property>
  <property fmtid="{D5CDD505-2E9C-101B-9397-08002B2CF9AE}" pid="3" name="MediaServiceImageTags">
    <vt:lpwstr/>
  </property>
</Properties>
</file>